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notesSlides/notesSlide1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6.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notesSlides/notesSlide31.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4.xml" ContentType="application/vnd.openxmlformats-officedocument.themeOverride+xml"/>
  <Override PartName="/ppt/notesSlides/notesSlide32.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6.xml" ContentType="application/vnd.openxmlformats-officedocument.themeOverride+xml"/>
  <Override PartName="/ppt/notesSlides/notesSlide33.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4.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7.xml" ContentType="application/vnd.openxmlformats-officedocument.themeOverr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8.xml" ContentType="application/vnd.openxmlformats-officedocument.themeOverride+xml"/>
  <Override PartName="/ppt/notesSlides/notesSlide35.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6.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9.xml" ContentType="application/vnd.openxmlformats-officedocument.themeOverr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0.xml" ContentType="application/vnd.openxmlformats-officedocument.themeOverride+xml"/>
  <Override PartName="/ppt/notesSlides/notesSlide37.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92" r:id="rId2"/>
    <p:sldMasterId id="2147483722" r:id="rId3"/>
    <p:sldMasterId id="2147483658" r:id="rId4"/>
    <p:sldMasterId id="2147483665" r:id="rId5"/>
    <p:sldMasterId id="2147483672" r:id="rId6"/>
    <p:sldMasterId id="2147483679" r:id="rId7"/>
  </p:sldMasterIdLst>
  <p:notesMasterIdLst>
    <p:notesMasterId r:id="rId75"/>
  </p:notesMasterIdLst>
  <p:handoutMasterIdLst>
    <p:handoutMasterId r:id="rId76"/>
  </p:handoutMasterIdLst>
  <p:sldIdLst>
    <p:sldId id="2935" r:id="rId8"/>
    <p:sldId id="2938" r:id="rId9"/>
    <p:sldId id="2912" r:id="rId10"/>
    <p:sldId id="2915" r:id="rId11"/>
    <p:sldId id="2916" r:id="rId12"/>
    <p:sldId id="2917" r:id="rId13"/>
    <p:sldId id="2918" r:id="rId14"/>
    <p:sldId id="2919" r:id="rId15"/>
    <p:sldId id="2920" r:id="rId16"/>
    <p:sldId id="2921" r:id="rId17"/>
    <p:sldId id="2922" r:id="rId18"/>
    <p:sldId id="2923" r:id="rId19"/>
    <p:sldId id="2924" r:id="rId20"/>
    <p:sldId id="2925" r:id="rId21"/>
    <p:sldId id="2926" r:id="rId22"/>
    <p:sldId id="2927" r:id="rId23"/>
    <p:sldId id="2928" r:id="rId24"/>
    <p:sldId id="2929" r:id="rId25"/>
    <p:sldId id="2930" r:id="rId26"/>
    <p:sldId id="2931" r:id="rId27"/>
    <p:sldId id="2932" r:id="rId28"/>
    <p:sldId id="2933" r:id="rId29"/>
    <p:sldId id="2934" r:id="rId30"/>
    <p:sldId id="2913" r:id="rId31"/>
    <p:sldId id="2914" r:id="rId32"/>
    <p:sldId id="2939" r:id="rId33"/>
    <p:sldId id="826" r:id="rId34"/>
    <p:sldId id="1723" r:id="rId35"/>
    <p:sldId id="828" r:id="rId36"/>
    <p:sldId id="833" r:id="rId37"/>
    <p:sldId id="832" r:id="rId38"/>
    <p:sldId id="1738" r:id="rId39"/>
    <p:sldId id="2908" r:id="rId40"/>
    <p:sldId id="1726" r:id="rId41"/>
    <p:sldId id="1727" r:id="rId42"/>
    <p:sldId id="1730" r:id="rId43"/>
    <p:sldId id="1734" r:id="rId44"/>
    <p:sldId id="1722" r:id="rId45"/>
    <p:sldId id="1724" r:id="rId46"/>
    <p:sldId id="1721" r:id="rId47"/>
    <p:sldId id="1732" r:id="rId48"/>
    <p:sldId id="1747" r:id="rId49"/>
    <p:sldId id="1771" r:id="rId50"/>
    <p:sldId id="1772" r:id="rId51"/>
    <p:sldId id="2907" r:id="rId52"/>
    <p:sldId id="2909" r:id="rId53"/>
    <p:sldId id="2910" r:id="rId54"/>
    <p:sldId id="2906" r:id="rId55"/>
    <p:sldId id="428" r:id="rId56"/>
    <p:sldId id="341" r:id="rId57"/>
    <p:sldId id="342" r:id="rId58"/>
    <p:sldId id="368" r:id="rId59"/>
    <p:sldId id="340" r:id="rId60"/>
    <p:sldId id="442" r:id="rId61"/>
    <p:sldId id="432" r:id="rId62"/>
    <p:sldId id="419" r:id="rId63"/>
    <p:sldId id="422" r:id="rId64"/>
    <p:sldId id="370" r:id="rId65"/>
    <p:sldId id="426" r:id="rId66"/>
    <p:sldId id="431" r:id="rId67"/>
    <p:sldId id="2944" r:id="rId68"/>
    <p:sldId id="2940" r:id="rId69"/>
    <p:sldId id="2941" r:id="rId70"/>
    <p:sldId id="2942" r:id="rId71"/>
    <p:sldId id="2943" r:id="rId72"/>
    <p:sldId id="2946" r:id="rId73"/>
    <p:sldId id="294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I Slides" id="{F0BBEFAE-B3D6-BB42-B82A-5EE916A6112F}">
          <p14:sldIdLst>
            <p14:sldId id="2935"/>
          </p14:sldIdLst>
        </p14:section>
        <p14:section name="Paul Johnson IFS Slides" id="{43CB5D56-B822-E64F-AF5A-A7EFD820062B}">
          <p14:sldIdLst>
            <p14:sldId id="2938"/>
            <p14:sldId id="2912"/>
            <p14:sldId id="2915"/>
            <p14:sldId id="2916"/>
            <p14:sldId id="2917"/>
            <p14:sldId id="2918"/>
            <p14:sldId id="2919"/>
            <p14:sldId id="2920"/>
            <p14:sldId id="2921"/>
            <p14:sldId id="2922"/>
            <p14:sldId id="2923"/>
            <p14:sldId id="2924"/>
            <p14:sldId id="2925"/>
            <p14:sldId id="2926"/>
            <p14:sldId id="2927"/>
            <p14:sldId id="2928"/>
            <p14:sldId id="2929"/>
            <p14:sldId id="2930"/>
            <p14:sldId id="2931"/>
            <p14:sldId id="2932"/>
            <p14:sldId id="2933"/>
            <p14:sldId id="2934"/>
            <p14:sldId id="2913"/>
            <p14:sldId id="2914"/>
            <p14:sldId id="2939"/>
          </p14:sldIdLst>
        </p14:section>
        <p14:section name="Priya Minhas Slides" id="{89D360AA-DDDE-41DE-815A-837E7FCB0D8D}">
          <p14:sldIdLst>
            <p14:sldId id="826"/>
            <p14:sldId id="1723"/>
            <p14:sldId id="828"/>
            <p14:sldId id="833"/>
            <p14:sldId id="832"/>
            <p14:sldId id="1738"/>
            <p14:sldId id="2908"/>
            <p14:sldId id="1726"/>
            <p14:sldId id="1727"/>
            <p14:sldId id="1730"/>
            <p14:sldId id="1734"/>
            <p14:sldId id="1722"/>
            <p14:sldId id="1724"/>
            <p14:sldId id="1721"/>
            <p14:sldId id="1732"/>
            <p14:sldId id="1747"/>
            <p14:sldId id="1771"/>
            <p14:sldId id="1772"/>
            <p14:sldId id="2907"/>
            <p14:sldId id="2909"/>
            <p14:sldId id="2910"/>
            <p14:sldId id="2906"/>
          </p14:sldIdLst>
        </p14:section>
        <p14:section name="Bobby Duffy Slides" id="{2724953F-8CFC-8640-B6A5-A21594D9F961}">
          <p14:sldIdLst>
            <p14:sldId id="428"/>
            <p14:sldId id="341"/>
            <p14:sldId id="342"/>
            <p14:sldId id="368"/>
            <p14:sldId id="340"/>
            <p14:sldId id="442"/>
            <p14:sldId id="432"/>
            <p14:sldId id="419"/>
            <p14:sldId id="422"/>
            <p14:sldId id="370"/>
            <p14:sldId id="426"/>
            <p14:sldId id="431"/>
            <p14:sldId id="2944"/>
          </p14:sldIdLst>
        </p14:section>
        <p14:section name="Tea amd Post Tea Sessions" id="{72AF3CD2-6A00-F946-A144-701B3D45E240}">
          <p14:sldIdLst>
            <p14:sldId id="2940"/>
            <p14:sldId id="2941"/>
            <p14:sldId id="2942"/>
            <p14:sldId id="2943"/>
            <p14:sldId id="2946"/>
            <p14:sldId id="2947"/>
          </p14:sldIdLst>
        </p14:section>
      </p14:sectionLst>
    </p:ext>
    <p:ext uri="{EFAFB233-063F-42B5-8137-9DF3F51BA10A}">
      <p15:sldGuideLst xmlns:p15="http://schemas.microsoft.com/office/powerpoint/2012/main">
        <p15:guide id="1" pos="3840" userDrawn="1">
          <p15:clr>
            <a:srgbClr val="A4A3A4"/>
          </p15:clr>
        </p15:guide>
        <p15:guide id="2" orient="horz" pos="2409" userDrawn="1">
          <p15:clr>
            <a:srgbClr val="A4A3A4"/>
          </p15:clr>
        </p15:guide>
        <p15:guide id="3" orient="horz" pos="3407" userDrawn="1">
          <p15:clr>
            <a:srgbClr val="A4A3A4"/>
          </p15:clr>
        </p15:guide>
        <p15:guide id="4" orient="horz" pos="1743" userDrawn="1">
          <p15:clr>
            <a:srgbClr val="A4A3A4"/>
          </p15:clr>
        </p15:guide>
        <p15:guide id="5" orient="horz" pos="3623" userDrawn="1">
          <p15:clr>
            <a:srgbClr val="A4A3A4"/>
          </p15:clr>
        </p15:guide>
        <p15:guide id="6" pos="529" userDrawn="1">
          <p15:clr>
            <a:srgbClr val="A4A3A4"/>
          </p15:clr>
        </p15:guide>
        <p15:guide id="7" orient="horz" pos="15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387F60-8BE8-EFCB-F4A0-345BF3D8CD2C}" name="Calum Weir" initials="CW" userId="S::calumweir@opinium.com::86a4a14f-4244-4b7b-9fd9-20cfd5ba2b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D50"/>
    <a:srgbClr val="FF5F05"/>
    <a:srgbClr val="000000"/>
    <a:srgbClr val="96A4D2"/>
    <a:srgbClr val="F892C7"/>
    <a:srgbClr val="FCD0E7"/>
    <a:srgbClr val="CCD3E9"/>
    <a:srgbClr val="5B545F"/>
    <a:srgbClr val="5B6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7FB3A-DA71-594E-AB89-0C6B189B19A9}" v="88" dt="2023-07-06T10:12:00.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3" autoAdjust="0"/>
    <p:restoredTop sz="94944" autoAdjust="0"/>
  </p:normalViewPr>
  <p:slideViewPr>
    <p:cSldViewPr snapToGrid="0">
      <p:cViewPr varScale="1">
        <p:scale>
          <a:sx n="72" d="100"/>
          <a:sy n="72" d="100"/>
        </p:scale>
        <p:origin x="1134" y="60"/>
      </p:cViewPr>
      <p:guideLst>
        <p:guide pos="3840"/>
        <p:guide orient="horz" pos="2409"/>
        <p:guide orient="horz" pos="3407"/>
        <p:guide orient="horz" pos="1743"/>
        <p:guide orient="horz" pos="3623"/>
        <p:guide pos="529"/>
        <p:guide orient="horz" pos="1516"/>
      </p:guideLst>
    </p:cSldViewPr>
  </p:slideViewPr>
  <p:notesTextViewPr>
    <p:cViewPr>
      <p:scale>
        <a:sx n="20" d="100"/>
        <a:sy n="2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B645F"/>
                </a:solidFill>
                <a:latin typeface="+mn-lt"/>
                <a:ea typeface="+mn-ea"/>
                <a:cs typeface="+mn-cs"/>
              </a:defRPr>
            </a:pPr>
            <a:r>
              <a:rPr lang="en-GB" b="1">
                <a:solidFill>
                  <a:srgbClr val="5B645F"/>
                </a:solidFill>
                <a:latin typeface="Century Gothic" panose="020B0502020202020204" pitchFamily="34" charset="0"/>
              </a:rPr>
              <a:t>Is the wealth</a:t>
            </a:r>
            <a:r>
              <a:rPr lang="en-GB" b="1" baseline="0">
                <a:solidFill>
                  <a:srgbClr val="5B645F"/>
                </a:solidFill>
                <a:latin typeface="Century Gothic" panose="020B0502020202020204" pitchFamily="34" charset="0"/>
              </a:rPr>
              <a:t> gap in Britain </a:t>
            </a:r>
            <a:r>
              <a:rPr lang="en-GB" b="1">
                <a:solidFill>
                  <a:srgbClr val="5B645F"/>
                </a:solidFill>
                <a:latin typeface="Century Gothic" panose="020B0502020202020204" pitchFamily="34" charset="0"/>
              </a:rPr>
              <a:t>too large, about right, or too small?</a:t>
            </a:r>
            <a:endParaRPr lang="en-US" b="1">
              <a:solidFill>
                <a:srgbClr val="5B645F"/>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B645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lumMod val="60000"/>
                <a:lumOff val="4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5-8073-455A-8A97-9923A62FDAC3}"/>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2-97D5-454D-9D1B-CA06CB380385}"/>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8073-455A-8A97-9923A62FDAC3}"/>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97D5-454D-9D1B-CA06CB380385}"/>
              </c:ext>
            </c:extLst>
          </c:dPt>
          <c:dLbls>
            <c:dLbl>
              <c:idx val="0"/>
              <c:tx>
                <c:rich>
                  <a:bodyPr/>
                  <a:lstStyle/>
                  <a:p>
                    <a:fld id="{3A181C3D-4C88-473D-BD61-5C0A94774530}"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073-455A-8A97-9923A62FDAC3}"/>
                </c:ext>
              </c:extLst>
            </c:dLbl>
            <c:dLbl>
              <c:idx val="1"/>
              <c:tx>
                <c:rich>
                  <a:bodyPr/>
                  <a:lstStyle/>
                  <a:p>
                    <a:fld id="{D60D89F9-81DA-4EC6-BA15-73DA8527D56D}"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7D5-454D-9D1B-CA06CB380385}"/>
                </c:ext>
              </c:extLst>
            </c:dLbl>
            <c:dLbl>
              <c:idx val="2"/>
              <c:layout>
                <c:manualLayout>
                  <c:x val="4.8316475195196648E-3"/>
                  <c:y val="1.9980061305281155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accent3"/>
                        </a:solidFill>
                        <a:latin typeface="Century Gothic" panose="020B0502020202020204" pitchFamily="34" charset="0"/>
                        <a:ea typeface="+mn-ea"/>
                        <a:cs typeface="+mn-cs"/>
                      </a:defRPr>
                    </a:pPr>
                    <a:fld id="{21AB8645-54B2-41A1-B6AE-90ED77B1371F}" type="VALUE">
                      <a:rPr lang="en-US">
                        <a:latin typeface="Arial" panose="020B0604020202020204" pitchFamily="34" charset="0"/>
                        <a:cs typeface="Arial" panose="020B0604020202020204" pitchFamily="34" charset="0"/>
                      </a:rPr>
                      <a:pPr>
                        <a:defRPr sz="2000" b="1">
                          <a:solidFill>
                            <a:schemeClr val="accent3"/>
                          </a:solidFill>
                          <a:latin typeface="Century Gothic" panose="020B0502020202020204" pitchFamily="34"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accent3"/>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120947170309488E-2"/>
                      <c:h val="9.4928962080169349E-2"/>
                    </c:manualLayout>
                  </c15:layout>
                  <c15:dlblFieldTable/>
                  <c15:showDataLabelsRange val="0"/>
                </c:ext>
                <c:ext xmlns:c16="http://schemas.microsoft.com/office/drawing/2014/chart" uri="{C3380CC4-5D6E-409C-BE32-E72D297353CC}">
                  <c16:uniqueId val="{00000003-8073-455A-8A97-9923A62FDAC3}"/>
                </c:ext>
              </c:extLst>
            </c:dLbl>
            <c:dLbl>
              <c:idx val="3"/>
              <c:tx>
                <c:rich>
                  <a:bodyPr/>
                  <a:lstStyle/>
                  <a:p>
                    <a:fld id="{75143456-A51E-4504-AA31-3A36914175A1}"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7D5-454D-9D1B-CA06CB38038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Too large</c:v>
                </c:pt>
                <c:pt idx="1">
                  <c:v>About right</c:v>
                </c:pt>
                <c:pt idx="2">
                  <c:v>Too small</c:v>
                </c:pt>
                <c:pt idx="3">
                  <c:v>Don’t know</c:v>
                </c:pt>
              </c:strCache>
            </c:strRef>
          </c:cat>
          <c:val>
            <c:numRef>
              <c:f>Sheet1!$B$2:$B$5</c:f>
              <c:numCache>
                <c:formatCode>0%</c:formatCode>
                <c:ptCount val="4"/>
                <c:pt idx="0">
                  <c:v>0.72113449276547881</c:v>
                </c:pt>
                <c:pt idx="1">
                  <c:v>0.13895999944284709</c:v>
                </c:pt>
                <c:pt idx="2">
                  <c:v>3.0087171362707315E-2</c:v>
                </c:pt>
                <c:pt idx="3">
                  <c:v>0.10981833642896616</c:v>
                </c:pt>
              </c:numCache>
            </c:numRef>
          </c:val>
          <c:extLst>
            <c:ext xmlns:c16="http://schemas.microsoft.com/office/drawing/2014/chart" uri="{C3380CC4-5D6E-409C-BE32-E72D297353CC}">
              <c16:uniqueId val="{00000000-8073-455A-8A97-9923A62FDAC3}"/>
            </c:ext>
          </c:extLst>
        </c:ser>
        <c:dLbls>
          <c:showLegendKey val="0"/>
          <c:showVal val="0"/>
          <c:showCatName val="0"/>
          <c:showSerName val="0"/>
          <c:showPercent val="0"/>
          <c:showBubbleSize val="0"/>
        </c:dLbls>
        <c:gapWidth val="219"/>
        <c:overlap val="-27"/>
        <c:axId val="1953270127"/>
        <c:axId val="1953271567"/>
      </c:barChart>
      <c:catAx>
        <c:axId val="195327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5B645F"/>
                </a:solidFill>
                <a:latin typeface="+mn-lt"/>
                <a:ea typeface="+mn-ea"/>
                <a:cs typeface="+mn-cs"/>
              </a:defRPr>
            </a:pPr>
            <a:endParaRPr lang="en-US"/>
          </a:p>
        </c:txPr>
        <c:crossAx val="1953271567"/>
        <c:crosses val="autoZero"/>
        <c:auto val="1"/>
        <c:lblAlgn val="ctr"/>
        <c:lblOffset val="100"/>
        <c:noMultiLvlLbl val="0"/>
      </c:catAx>
      <c:valAx>
        <c:axId val="1953271567"/>
        <c:scaling>
          <c:orientation val="minMax"/>
        </c:scaling>
        <c:delete val="1"/>
        <c:axPos val="l"/>
        <c:numFmt formatCode="0%" sourceLinked="1"/>
        <c:majorTickMark val="none"/>
        <c:minorTickMark val="none"/>
        <c:tickLblPos val="nextTo"/>
        <c:crossAx val="195327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395593993995822"/>
          <c:y val="0.19708984335565949"/>
          <c:w val="0.3658404680365297"/>
          <c:h val="0.77080513342025747"/>
        </c:manualLayout>
      </c:layout>
      <c:scatterChart>
        <c:scatterStyle val="lineMarker"/>
        <c:varyColors val="0"/>
        <c:ser>
          <c:idx val="0"/>
          <c:order val="0"/>
          <c:tx>
            <c:strRef>
              <c:f>Sheet1!$H$1</c:f>
              <c:strCache>
                <c:ptCount val="1"/>
                <c:pt idx="0">
                  <c:v>Y-values</c:v>
                </c:pt>
              </c:strCache>
            </c:strRef>
          </c:tx>
          <c:spPr>
            <a:ln w="6350" cap="rnd">
              <a:solidFill>
                <a:schemeClr val="tx1"/>
              </a:solidFill>
              <a:round/>
            </a:ln>
            <a:effectLst/>
          </c:spPr>
          <c:marker>
            <c:symbol val="circle"/>
            <c:size val="18"/>
            <c:spPr>
              <a:solidFill>
                <a:schemeClr val="accent4"/>
              </a:solidFill>
              <a:ln w="9525">
                <a:noFill/>
              </a:ln>
              <a:effectLst/>
            </c:spPr>
          </c:marker>
          <c:dLbls>
            <c:dLbl>
              <c:idx val="1"/>
              <c:tx>
                <c:rich>
                  <a:bodyPr rot="0" spcFirstLastPara="1" vertOverflow="ellipsis" vert="horz" wrap="square" lIns="38100" tIns="19050" rIns="38100" bIns="19050" anchor="ctr" anchorCtr="1">
                    <a:noAutofit/>
                  </a:bodyPr>
                  <a:lstStyle/>
                  <a:p>
                    <a:pPr>
                      <a:defRPr sz="1800" b="1" i="0" u="none" strike="noStrike" kern="1200" baseline="0">
                        <a:solidFill>
                          <a:schemeClr val="accent4"/>
                        </a:solidFill>
                        <a:latin typeface="Century Gothic" panose="020B0502020202020204" pitchFamily="34" charset="0"/>
                        <a:ea typeface="+mn-ea"/>
                        <a:cs typeface="+mn-cs"/>
                      </a:defRPr>
                    </a:pPr>
                    <a:fld id="{69520B2C-6848-47CB-BD8B-F7367931D6B1}" type="XVALUE">
                      <a:rPr lang="en-US">
                        <a:latin typeface="Arial" panose="020B0604020202020204" pitchFamily="34" charset="0"/>
                        <a:cs typeface="Arial" panose="020B0604020202020204" pitchFamily="34" charset="0"/>
                      </a:rPr>
                      <a:pPr>
                        <a:defRPr sz="1800" b="1">
                          <a:solidFill>
                            <a:schemeClr val="accent4"/>
                          </a:solidFill>
                          <a:latin typeface="Century Gothic" panose="020B0502020202020204" pitchFamily="34" charset="0"/>
                        </a:defRPr>
                      </a:pPr>
                      <a:t>[X VALUE]</a:t>
                    </a:fld>
                    <a:endParaRPr lang="en-GB"/>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15:layout>
                    <c:manualLayout>
                      <c:w val="5.0307077625570774E-2"/>
                      <c:h val="7.435328135488202E-2"/>
                    </c:manualLayout>
                  </c15:layout>
                  <c15:dlblFieldTable/>
                  <c15:showDataLabelsRange val="0"/>
                </c:ext>
                <c:ext xmlns:c16="http://schemas.microsoft.com/office/drawing/2014/chart" uri="{C3380CC4-5D6E-409C-BE32-E72D297353CC}">
                  <c16:uniqueId val="{00000000-11B0-4B87-AE12-085EA1486FF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Sheet1!$H$2:$H$19</c:f>
              <c:numCache>
                <c:formatCode>General</c:formatCode>
                <c:ptCount val="18"/>
                <c:pt idx="0">
                  <c:v>10</c:v>
                </c:pt>
                <c:pt idx="1">
                  <c:v>10</c:v>
                </c:pt>
              </c:numCache>
            </c:numRef>
          </c:yVal>
          <c:smooth val="0"/>
          <c:extLst>
            <c:ext xmlns:c16="http://schemas.microsoft.com/office/drawing/2014/chart" uri="{C3380CC4-5D6E-409C-BE32-E72D297353CC}">
              <c16:uniqueId val="{00000001-11B0-4B87-AE12-085EA1486FF4}"/>
            </c:ext>
          </c:extLst>
        </c:ser>
        <c:ser>
          <c:idx val="1"/>
          <c:order val="1"/>
          <c:tx>
            <c:strRef>
              <c:f>Sheet1!$I$1</c:f>
              <c:strCache>
                <c:ptCount val="1"/>
                <c:pt idx="0">
                  <c:v>Column1</c:v>
                </c:pt>
              </c:strCache>
            </c:strRef>
          </c:tx>
          <c:spPr>
            <a:ln w="6350" cap="rnd">
              <a:solidFill>
                <a:schemeClr val="tx1"/>
              </a:solidFill>
              <a:round/>
            </a:ln>
            <a:effectLst/>
          </c:spPr>
          <c:marker>
            <c:symbol val="circle"/>
            <c:size val="18"/>
            <c:spPr>
              <a:solidFill>
                <a:schemeClr val="accent4"/>
              </a:solidFill>
              <a:ln w="9525">
                <a:noFill/>
              </a:ln>
              <a:effectLst/>
            </c:spPr>
          </c:marker>
          <c:dLbls>
            <c:dLbl>
              <c:idx val="3"/>
              <c:tx>
                <c:rich>
                  <a:bodyPr/>
                  <a:lstStyle/>
                  <a:p>
                    <a:fld id="{79261868-E40C-426D-A888-6593EADA5FAA}"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1F4-4B16-A3C8-0FC2FD4B9C3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Sheet1!$I$2:$I$19</c:f>
              <c:numCache>
                <c:formatCode>General</c:formatCode>
                <c:ptCount val="18"/>
                <c:pt idx="2">
                  <c:v>9</c:v>
                </c:pt>
                <c:pt idx="3">
                  <c:v>9</c:v>
                </c:pt>
              </c:numCache>
            </c:numRef>
          </c:yVal>
          <c:smooth val="0"/>
          <c:extLst>
            <c:ext xmlns:c16="http://schemas.microsoft.com/office/drawing/2014/chart" uri="{C3380CC4-5D6E-409C-BE32-E72D297353CC}">
              <c16:uniqueId val="{00000002-11B0-4B87-AE12-085EA1486FF4}"/>
            </c:ext>
          </c:extLst>
        </c:ser>
        <c:ser>
          <c:idx val="2"/>
          <c:order val="2"/>
          <c:tx>
            <c:strRef>
              <c:f>Sheet1!$J$1</c:f>
              <c:strCache>
                <c:ptCount val="1"/>
                <c:pt idx="0">
                  <c:v>Column2</c:v>
                </c:pt>
              </c:strCache>
            </c:strRef>
          </c:tx>
          <c:spPr>
            <a:ln w="6350" cap="rnd">
              <a:solidFill>
                <a:schemeClr val="tx1"/>
              </a:solidFill>
              <a:round/>
            </a:ln>
            <a:effectLst/>
          </c:spPr>
          <c:marker>
            <c:symbol val="circle"/>
            <c:size val="18"/>
            <c:spPr>
              <a:solidFill>
                <a:schemeClr val="accent4"/>
              </a:solidFill>
              <a:ln w="9525">
                <a:noFill/>
              </a:ln>
              <a:effectLst/>
            </c:spPr>
          </c:marker>
          <c:dLbls>
            <c:dLbl>
              <c:idx val="5"/>
              <c:tx>
                <c:rich>
                  <a:bodyPr/>
                  <a:lstStyle/>
                  <a:p>
                    <a:fld id="{ABE39447-F787-4334-9AD7-B8DB38CF15BA}"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F4-4B16-A3C8-0FC2FD4B9C3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Sheet1!$J$2:$J$19</c:f>
              <c:numCache>
                <c:formatCode>General</c:formatCode>
                <c:ptCount val="18"/>
                <c:pt idx="4">
                  <c:v>8</c:v>
                </c:pt>
                <c:pt idx="5">
                  <c:v>8</c:v>
                </c:pt>
              </c:numCache>
            </c:numRef>
          </c:yVal>
          <c:smooth val="0"/>
          <c:extLst>
            <c:ext xmlns:c16="http://schemas.microsoft.com/office/drawing/2014/chart" uri="{C3380CC4-5D6E-409C-BE32-E72D297353CC}">
              <c16:uniqueId val="{00000003-11B0-4B87-AE12-085EA1486FF4}"/>
            </c:ext>
          </c:extLst>
        </c:ser>
        <c:ser>
          <c:idx val="3"/>
          <c:order val="3"/>
          <c:tx>
            <c:strRef>
              <c:f>Sheet1!$K$1</c:f>
              <c:strCache>
                <c:ptCount val="1"/>
                <c:pt idx="0">
                  <c:v>Column3</c:v>
                </c:pt>
              </c:strCache>
            </c:strRef>
          </c:tx>
          <c:spPr>
            <a:ln w="6350" cap="rnd">
              <a:solidFill>
                <a:schemeClr val="tx1"/>
              </a:solidFill>
              <a:round/>
            </a:ln>
            <a:effectLst/>
          </c:spPr>
          <c:marker>
            <c:symbol val="circle"/>
            <c:size val="18"/>
            <c:spPr>
              <a:solidFill>
                <a:schemeClr val="accent4"/>
              </a:solidFill>
              <a:ln w="9525">
                <a:noFill/>
              </a:ln>
              <a:effectLst/>
            </c:spPr>
          </c:marker>
          <c:dLbls>
            <c:dLbl>
              <c:idx val="7"/>
              <c:tx>
                <c:rich>
                  <a:bodyPr/>
                  <a:lstStyle/>
                  <a:p>
                    <a:fld id="{04398D75-3BA8-421D-9E8A-1BF5E814B565}"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1F4-4B16-A3C8-0FC2FD4B9C3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Sheet1!$K$2:$K$19</c:f>
              <c:numCache>
                <c:formatCode>General</c:formatCode>
                <c:ptCount val="18"/>
                <c:pt idx="6">
                  <c:v>7</c:v>
                </c:pt>
                <c:pt idx="7">
                  <c:v>7</c:v>
                </c:pt>
              </c:numCache>
            </c:numRef>
          </c:yVal>
          <c:smooth val="0"/>
          <c:extLst>
            <c:ext xmlns:c16="http://schemas.microsoft.com/office/drawing/2014/chart" uri="{C3380CC4-5D6E-409C-BE32-E72D297353CC}">
              <c16:uniqueId val="{00000004-11B0-4B87-AE12-085EA1486FF4}"/>
            </c:ext>
          </c:extLst>
        </c:ser>
        <c:ser>
          <c:idx val="4"/>
          <c:order val="4"/>
          <c:tx>
            <c:strRef>
              <c:f>Sheet1!$L$1</c:f>
              <c:strCache>
                <c:ptCount val="1"/>
                <c:pt idx="0">
                  <c:v>Column4</c:v>
                </c:pt>
              </c:strCache>
            </c:strRef>
          </c:tx>
          <c:spPr>
            <a:ln w="6350" cap="rnd">
              <a:noFill/>
              <a:round/>
            </a:ln>
            <a:effectLst/>
          </c:spPr>
          <c:marker>
            <c:symbol val="circle"/>
            <c:size val="18"/>
            <c:spPr>
              <a:solidFill>
                <a:schemeClr val="accent4"/>
              </a:solidFill>
              <a:ln w="9525">
                <a:noFill/>
              </a:ln>
              <a:effectLst/>
            </c:spPr>
          </c:marker>
          <c:dPt>
            <c:idx val="9"/>
            <c:marker>
              <c:symbol val="circle"/>
              <c:size val="18"/>
              <c:spPr>
                <a:solidFill>
                  <a:schemeClr val="accent4"/>
                </a:solidFill>
                <a:ln w="9525">
                  <a:noFill/>
                </a:ln>
                <a:effectLst/>
              </c:spPr>
            </c:marker>
            <c:bubble3D val="0"/>
            <c:spPr>
              <a:ln w="6350" cap="rnd">
                <a:solidFill>
                  <a:schemeClr val="tx1"/>
                </a:solidFill>
                <a:round/>
              </a:ln>
              <a:effectLst/>
            </c:spPr>
            <c:extLst>
              <c:ext xmlns:c16="http://schemas.microsoft.com/office/drawing/2014/chart" uri="{C3380CC4-5D6E-409C-BE32-E72D297353CC}">
                <c16:uniqueId val="{00000006-11B0-4B87-AE12-085EA1486FF4}"/>
              </c:ext>
            </c:extLst>
          </c:dPt>
          <c:dLbls>
            <c:dLbl>
              <c:idx val="9"/>
              <c:tx>
                <c:rich>
                  <a:bodyPr/>
                  <a:lstStyle/>
                  <a:p>
                    <a:fld id="{55832A88-70AC-4680-AF02-0AB5EB67972F}"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1B0-4B87-AE12-085EA1486FF4}"/>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4"/>
                    </a:solidFill>
                    <a:latin typeface="Century Gothic" panose="020B0502020202020204" pitchFamily="34" charset="0"/>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Sheet1!$L$2:$L$19</c:f>
              <c:numCache>
                <c:formatCode>General</c:formatCode>
                <c:ptCount val="18"/>
                <c:pt idx="8">
                  <c:v>6</c:v>
                </c:pt>
                <c:pt idx="9">
                  <c:v>6</c:v>
                </c:pt>
              </c:numCache>
            </c:numRef>
          </c:yVal>
          <c:smooth val="0"/>
          <c:extLst>
            <c:ext xmlns:c16="http://schemas.microsoft.com/office/drawing/2014/chart" uri="{C3380CC4-5D6E-409C-BE32-E72D297353CC}">
              <c16:uniqueId val="{00000007-11B0-4B87-AE12-085EA1486FF4}"/>
            </c:ext>
          </c:extLst>
        </c:ser>
        <c:ser>
          <c:idx val="5"/>
          <c:order val="5"/>
          <c:tx>
            <c:strRef>
              <c:f>Sheet1!$M$1</c:f>
              <c:strCache>
                <c:ptCount val="1"/>
                <c:pt idx="0">
                  <c:v>Column5</c:v>
                </c:pt>
              </c:strCache>
            </c:strRef>
          </c:tx>
          <c:spPr>
            <a:ln w="6350" cap="rnd">
              <a:solidFill>
                <a:schemeClr val="tx1"/>
              </a:solidFill>
              <a:round/>
            </a:ln>
            <a:effectLst/>
          </c:spPr>
          <c:marker>
            <c:symbol val="circle"/>
            <c:size val="18"/>
            <c:spPr>
              <a:solidFill>
                <a:schemeClr val="accent4"/>
              </a:solidFill>
              <a:ln w="9525">
                <a:noFill/>
              </a:ln>
              <a:effectLst/>
            </c:spPr>
          </c:marker>
          <c:dLbls>
            <c:dLbl>
              <c:idx val="11"/>
              <c:tx>
                <c:rich>
                  <a:bodyPr/>
                  <a:lstStyle/>
                  <a:p>
                    <a:fld id="{B748B457-D4B6-4951-84A2-8C65E03F2A74}"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F4-4B16-A3C8-0FC2FD4B9C3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Sheet1!$M$2:$M$19</c:f>
              <c:numCache>
                <c:formatCode>General</c:formatCode>
                <c:ptCount val="18"/>
                <c:pt idx="10">
                  <c:v>5</c:v>
                </c:pt>
                <c:pt idx="11">
                  <c:v>5</c:v>
                </c:pt>
              </c:numCache>
            </c:numRef>
          </c:yVal>
          <c:smooth val="0"/>
          <c:extLst>
            <c:ext xmlns:c16="http://schemas.microsoft.com/office/drawing/2014/chart" uri="{C3380CC4-5D6E-409C-BE32-E72D297353CC}">
              <c16:uniqueId val="{00000008-11B0-4B87-AE12-085EA1486FF4}"/>
            </c:ext>
          </c:extLst>
        </c:ser>
        <c:ser>
          <c:idx val="6"/>
          <c:order val="6"/>
          <c:tx>
            <c:strRef>
              <c:f>Sheet1!$N$1</c:f>
              <c:strCache>
                <c:ptCount val="1"/>
                <c:pt idx="0">
                  <c:v>Column6</c:v>
                </c:pt>
              </c:strCache>
            </c:strRef>
          </c:tx>
          <c:spPr>
            <a:ln w="6350" cap="rnd">
              <a:solidFill>
                <a:schemeClr val="tx1"/>
              </a:solidFill>
              <a:round/>
            </a:ln>
            <a:effectLst/>
          </c:spPr>
          <c:marker>
            <c:symbol val="circle"/>
            <c:size val="18"/>
            <c:spPr>
              <a:solidFill>
                <a:schemeClr val="accent4"/>
              </a:solidFill>
              <a:ln w="9525">
                <a:noFill/>
              </a:ln>
              <a:effectLst/>
            </c:spPr>
          </c:marker>
          <c:dLbls>
            <c:dLbl>
              <c:idx val="13"/>
              <c:tx>
                <c:rich>
                  <a:bodyPr/>
                  <a:lstStyle/>
                  <a:p>
                    <a:fld id="{53CE1C9C-F6EA-4E0A-BB11-5B32FC32AFAA}"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1F4-4B16-A3C8-0FC2FD4B9C3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4"/>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Sheet1!$G$2:$G$19</c:f>
              <c:numCache>
                <c:formatCode>General</c:formatCode>
                <c:ptCount val="18"/>
                <c:pt idx="0">
                  <c:v>-10</c:v>
                </c:pt>
                <c:pt idx="1">
                  <c:v>16.36844884450041</c:v>
                </c:pt>
                <c:pt idx="2">
                  <c:v>-10</c:v>
                </c:pt>
                <c:pt idx="3">
                  <c:v>13.802983728013841</c:v>
                </c:pt>
                <c:pt idx="4">
                  <c:v>-10</c:v>
                </c:pt>
                <c:pt idx="5">
                  <c:v>11.612942874482961</c:v>
                </c:pt>
                <c:pt idx="6">
                  <c:v>-10</c:v>
                </c:pt>
                <c:pt idx="7">
                  <c:v>11.947352727975572</c:v>
                </c:pt>
                <c:pt idx="8">
                  <c:v>-10</c:v>
                </c:pt>
                <c:pt idx="9">
                  <c:v>10.749877787183271</c:v>
                </c:pt>
                <c:pt idx="10">
                  <c:v>-10</c:v>
                </c:pt>
                <c:pt idx="11">
                  <c:v>8.8351071721258396</c:v>
                </c:pt>
                <c:pt idx="12">
                  <c:v>-10</c:v>
                </c:pt>
                <c:pt idx="13">
                  <c:v>4.7082769491366063</c:v>
                </c:pt>
                <c:pt idx="14">
                  <c:v>-10</c:v>
                </c:pt>
                <c:pt idx="15">
                  <c:v>0.85760992583096063</c:v>
                </c:pt>
                <c:pt idx="16">
                  <c:v>-10</c:v>
                </c:pt>
                <c:pt idx="17">
                  <c:v>10.842479001618242</c:v>
                </c:pt>
              </c:numCache>
            </c:numRef>
          </c:xVal>
          <c:yVal>
            <c:numRef>
              <c:f>Sheet1!$N$2:$N$19</c:f>
              <c:numCache>
                <c:formatCode>General</c:formatCode>
                <c:ptCount val="18"/>
                <c:pt idx="12">
                  <c:v>4</c:v>
                </c:pt>
                <c:pt idx="13">
                  <c:v>4</c:v>
                </c:pt>
              </c:numCache>
            </c:numRef>
          </c:yVal>
          <c:smooth val="0"/>
          <c:extLst>
            <c:ext xmlns:c16="http://schemas.microsoft.com/office/drawing/2014/chart" uri="{C3380CC4-5D6E-409C-BE32-E72D297353CC}">
              <c16:uniqueId val="{00000009-11B0-4B87-AE12-085EA1486FF4}"/>
            </c:ext>
          </c:extLst>
        </c:ser>
        <c:dLbls>
          <c:showLegendKey val="0"/>
          <c:showVal val="0"/>
          <c:showCatName val="0"/>
          <c:showSerName val="0"/>
          <c:showPercent val="0"/>
          <c:showBubbleSize val="0"/>
        </c:dLbls>
        <c:axId val="1135366271"/>
        <c:axId val="1135391647"/>
      </c:scatterChart>
      <c:valAx>
        <c:axId val="1135366271"/>
        <c:scaling>
          <c:orientation val="minMax"/>
          <c:max val="70"/>
          <c:min val="0"/>
        </c:scaling>
        <c:delete val="1"/>
        <c:axPos val="b"/>
        <c:numFmt formatCode="General" sourceLinked="1"/>
        <c:majorTickMark val="out"/>
        <c:minorTickMark val="none"/>
        <c:tickLblPos val="nextTo"/>
        <c:crossAx val="1135391647"/>
        <c:crosses val="autoZero"/>
        <c:crossBetween val="midCat"/>
      </c:valAx>
      <c:valAx>
        <c:axId val="1135391647"/>
        <c:scaling>
          <c:orientation val="minMax"/>
          <c:max val="10"/>
          <c:min val="2"/>
        </c:scaling>
        <c:delete val="1"/>
        <c:axPos val="l"/>
        <c:numFmt formatCode="General" sourceLinked="1"/>
        <c:majorTickMark val="out"/>
        <c:minorTickMark val="none"/>
        <c:tickLblPos val="nextTo"/>
        <c:crossAx val="1135366271"/>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r>
              <a:rPr lang="en-US" sz="1600" b="1" i="0" u="none" strike="noStrike" kern="1200" baseline="0">
                <a:solidFill>
                  <a:schemeClr val="tx1"/>
                </a:solidFill>
                <a:latin typeface="Century Gothic" panose="020B0502020202020204" pitchFamily="34" charset="0"/>
                <a:ea typeface="+mn-ea"/>
                <a:cs typeface="+mn-cs"/>
              </a:rPr>
              <a:t>Support versus credibility of tax measures </a:t>
            </a:r>
            <a:r>
              <a:rPr lang="en-US" sz="1600" b="1" i="0" u="none" strike="noStrike" kern="1200" spc="0" baseline="0">
                <a:solidFill>
                  <a:schemeClr val="tx1"/>
                </a:solidFill>
                <a:latin typeface="Century Gothic" panose="020B0502020202020204" pitchFamily="34" charset="0"/>
              </a:rPr>
              <a:t>to reduce inequality</a:t>
            </a:r>
            <a:endParaRPr lang="en-US" sz="1600" b="1" i="0" u="none" strike="noStrike" kern="1200" baseline="0">
              <a:solidFill>
                <a:schemeClr val="tx1"/>
              </a:solidFill>
              <a:latin typeface="Century Gothic" panose="020B0502020202020204" pitchFamily="34" charset="0"/>
              <a:ea typeface="+mn-ea"/>
              <a:cs typeface="+mn-cs"/>
            </a:endParaRPr>
          </a:p>
        </c:rich>
      </c:tx>
      <c:overlay val="0"/>
      <c:spPr>
        <a:noFill/>
        <a:ln>
          <a:noFill/>
        </a:ln>
        <a:effectLst/>
      </c:spPr>
      <c:txPr>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Sheet1!$B$1</c:f>
              <c:strCache>
                <c:ptCount val="1"/>
                <c:pt idx="0">
                  <c:v>Porportion completely credible</c:v>
                </c:pt>
              </c:strCache>
            </c:strRef>
          </c:tx>
          <c:spPr>
            <a:ln w="19050" cap="rnd">
              <a:noFill/>
              <a:round/>
            </a:ln>
            <a:effectLst/>
          </c:spPr>
          <c:marker>
            <c:symbol val="circle"/>
            <c:size val="12"/>
            <c:spPr>
              <a:solidFill>
                <a:schemeClr val="accent1"/>
              </a:solidFill>
              <a:ln w="19050">
                <a:solidFill>
                  <a:schemeClr val="accent1"/>
                </a:solidFill>
              </a:ln>
              <a:effectLst/>
            </c:spPr>
          </c:marker>
          <c:dLbls>
            <c:dLbl>
              <c:idx val="0"/>
              <c:layout>
                <c:manualLayout>
                  <c:x val="-3.8681923243198829E-2"/>
                  <c:y val="9.6315202358446983E-2"/>
                </c:manualLayout>
              </c:layout>
              <c:tx>
                <c:rich>
                  <a:bodyPr/>
                  <a:lstStyle/>
                  <a:p>
                    <a:fld id="{29F8E9DE-5640-48A9-A6E0-2D920B68718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8DD-416B-A9EC-04054FF12F55}"/>
                </c:ext>
              </c:extLst>
            </c:dLbl>
            <c:dLbl>
              <c:idx val="1"/>
              <c:layout>
                <c:manualLayout>
                  <c:x val="4.994320053236898E-4"/>
                  <c:y val="1.7511854974263143E-2"/>
                </c:manualLayout>
              </c:layout>
              <c:tx>
                <c:rich>
                  <a:bodyPr/>
                  <a:lstStyle/>
                  <a:p>
                    <a:fld id="{402F602A-BA98-4ECC-A5B7-1148B1E4230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8DD-416B-A9EC-04054FF12F55}"/>
                </c:ext>
              </c:extLst>
            </c:dLbl>
            <c:dLbl>
              <c:idx val="2"/>
              <c:layout>
                <c:manualLayout>
                  <c:x val="2.943736185976371E-2"/>
                  <c:y val="-5.8372849914210323E-2"/>
                </c:manualLayout>
              </c:layout>
              <c:tx>
                <c:rich>
                  <a:bodyPr/>
                  <a:lstStyle/>
                  <a:p>
                    <a:fld id="{2385C60B-ED35-4018-8D48-EFF2CFB5635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8DD-416B-A9EC-04054FF12F55}"/>
                </c:ext>
              </c:extLst>
            </c:dLbl>
            <c:dLbl>
              <c:idx val="3"/>
              <c:layout>
                <c:manualLayout>
                  <c:x val="7.3211609214161259E-4"/>
                  <c:y val="0.12550162731555214"/>
                </c:manualLayout>
              </c:layout>
              <c:tx>
                <c:rich>
                  <a:bodyPr/>
                  <a:lstStyle/>
                  <a:p>
                    <a:fld id="{0CCFD85C-B88B-4A22-9E35-AD6B381285D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8DD-416B-A9EC-04054FF12F55}"/>
                </c:ext>
              </c:extLst>
            </c:dLbl>
            <c:dLbl>
              <c:idx val="4"/>
              <c:layout>
                <c:manualLayout>
                  <c:x val="9.1488192201703969E-2"/>
                  <c:y val="0.10507112984557854"/>
                </c:manualLayout>
              </c:layout>
              <c:tx>
                <c:rich>
                  <a:bodyPr/>
                  <a:lstStyle/>
                  <a:p>
                    <a:fld id="{F1F02FE5-1653-48DE-A94A-726EC9DE5834}"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8DD-416B-A9EC-04054FF12F5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Sheet1!$A$2:$A$6</c:f>
              <c:numCache>
                <c:formatCode>0%</c:formatCode>
                <c:ptCount val="5"/>
                <c:pt idx="0">
                  <c:v>0.31926110053091056</c:v>
                </c:pt>
                <c:pt idx="1">
                  <c:v>7.7119349068741738E-2</c:v>
                </c:pt>
                <c:pt idx="2">
                  <c:v>0.16201151325860064</c:v>
                </c:pt>
                <c:pt idx="3">
                  <c:v>7.2767873522577048E-2</c:v>
                </c:pt>
                <c:pt idx="4">
                  <c:v>0.13615143649951567</c:v>
                </c:pt>
              </c:numCache>
            </c:numRef>
          </c:xVal>
          <c:yVal>
            <c:numRef>
              <c:f>Sheet1!$B$2:$B$6</c:f>
              <c:numCache>
                <c:formatCode>0%</c:formatCode>
                <c:ptCount val="5"/>
                <c:pt idx="0">
                  <c:v>0.29862106349353956</c:v>
                </c:pt>
                <c:pt idx="1">
                  <c:v>0.19987495584336407</c:v>
                </c:pt>
                <c:pt idx="2">
                  <c:v>0.2508339510046384</c:v>
                </c:pt>
                <c:pt idx="3">
                  <c:v>0.17221277443458363</c:v>
                </c:pt>
                <c:pt idx="4">
                  <c:v>0.24204527431960859</c:v>
                </c:pt>
              </c:numCache>
            </c:numRef>
          </c:yVal>
          <c:smooth val="0"/>
          <c:extLst>
            <c:ext xmlns:c15="http://schemas.microsoft.com/office/drawing/2012/chart" uri="{02D57815-91ED-43cb-92C2-25804820EDAC}">
              <c15:datalabelsRange>
                <c15:f>Sheet1!$D$2:$D$6</c15:f>
                <c15:dlblRangeCache>
                  <c:ptCount val="5"/>
                  <c:pt idx="0">
                    <c:v>Reduce tax avoidance  and use of tax havens </c:v>
                  </c:pt>
                  <c:pt idx="1">
                    <c:v>Tax income from wealth the same as income from work</c:v>
                  </c:pt>
                  <c:pt idx="2">
                    <c:v>Introduce a new annual wealth tax on individual net wealth above £10 million </c:v>
                  </c:pt>
                  <c:pt idx="3">
                    <c:v>Replace inheritance tax with a ‘gift tax’. 20% charged on gifts that are over the value of £125,000 </c:v>
                  </c:pt>
                  <c:pt idx="4">
                    <c:v>Introduce a 50% top tax rate for those earning £150,000+</c:v>
                  </c:pt>
                </c15:dlblRangeCache>
              </c15:datalabelsRange>
            </c:ext>
            <c:ext xmlns:c16="http://schemas.microsoft.com/office/drawing/2014/chart" uri="{C3380CC4-5D6E-409C-BE32-E72D297353CC}">
              <c16:uniqueId val="{00000000-18DD-416B-A9EC-04054FF12F55}"/>
            </c:ext>
          </c:extLst>
        </c:ser>
        <c:dLbls>
          <c:showLegendKey val="0"/>
          <c:showVal val="0"/>
          <c:showCatName val="0"/>
          <c:showSerName val="0"/>
          <c:showPercent val="0"/>
          <c:showBubbleSize val="0"/>
        </c:dLbls>
        <c:axId val="697096575"/>
        <c:axId val="697097055"/>
      </c:scatterChart>
      <c:valAx>
        <c:axId val="697096575"/>
        <c:scaling>
          <c:orientation val="minMax"/>
        </c:scaling>
        <c:delete val="0"/>
        <c:axPos val="b"/>
        <c:title>
          <c:tx>
            <c:rich>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r>
                  <a:rPr lang="en-GB" sz="1100" b="1" i="0" u="none" strike="noStrike" kern="1200" baseline="0">
                    <a:solidFill>
                      <a:schemeClr val="tx1"/>
                    </a:solidFill>
                    <a:latin typeface="Century Gothic" panose="020B0502020202020204" pitchFamily="34" charset="0"/>
                    <a:ea typeface="+mn-ea"/>
                    <a:cs typeface="+mn-cs"/>
                  </a:rPr>
                  <a:t>Proportion ranking measure as first preference on support </a:t>
                </a:r>
              </a:p>
            </c:rich>
          </c:tx>
          <c:layout>
            <c:manualLayout>
              <c:xMode val="edge"/>
              <c:yMode val="edge"/>
              <c:x val="0.32752716527181669"/>
              <c:y val="0.95188606355102734"/>
            </c:manualLayout>
          </c:layout>
          <c:overlay val="0"/>
          <c:spPr>
            <a:noFill/>
            <a:ln>
              <a:noFill/>
            </a:ln>
            <a:effectLst/>
          </c:spPr>
          <c:txPr>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7055"/>
        <c:crosses val="autoZero"/>
        <c:crossBetween val="midCat"/>
      </c:valAx>
      <c:valAx>
        <c:axId val="697097055"/>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r>
                  <a:rPr lang="en-GB" sz="1100" b="1">
                    <a:solidFill>
                      <a:schemeClr val="tx1"/>
                    </a:solidFill>
                    <a:latin typeface="Century Gothic" panose="020B0502020202020204" pitchFamily="34" charset="0"/>
                  </a:rPr>
                  <a:t>Proportion saying measure is completely credible</a:t>
                </a:r>
              </a:p>
            </c:rich>
          </c:tx>
          <c:layout>
            <c:manualLayout>
              <c:xMode val="edge"/>
              <c:yMode val="edge"/>
              <c:x val="1.8757699969239967E-3"/>
              <c:y val="0.1426634750046997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65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r>
              <a:rPr lang="en-US" sz="1600" b="1" i="0" u="none" strike="noStrike" kern="1200" spc="0" baseline="0" dirty="0">
                <a:solidFill>
                  <a:schemeClr val="tx1"/>
                </a:solidFill>
                <a:latin typeface="Century Gothic" panose="020B0502020202020204" pitchFamily="34" charset="0"/>
              </a:rPr>
              <a:t>Support versus effectiveness of tax measures to reduce inequality</a:t>
            </a:r>
          </a:p>
        </c:rich>
      </c:tx>
      <c:overlay val="0"/>
      <c:spPr>
        <a:noFill/>
        <a:ln>
          <a:noFill/>
        </a:ln>
        <a:effectLst/>
      </c:spPr>
      <c:txPr>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Sheet1!$B$1</c:f>
              <c:strCache>
                <c:ptCount val="1"/>
                <c:pt idx="0">
                  <c:v>Porportion completely credible</c:v>
                </c:pt>
              </c:strCache>
            </c:strRef>
          </c:tx>
          <c:spPr>
            <a:ln w="19050" cap="rnd">
              <a:noFill/>
              <a:round/>
            </a:ln>
            <a:effectLst/>
          </c:spPr>
          <c:marker>
            <c:symbol val="circle"/>
            <c:size val="12"/>
            <c:spPr>
              <a:solidFill>
                <a:schemeClr val="accent4"/>
              </a:solidFill>
              <a:ln w="19050">
                <a:solidFill>
                  <a:schemeClr val="accent4"/>
                </a:solidFill>
              </a:ln>
              <a:effectLst/>
            </c:spPr>
          </c:marker>
          <c:dLbls>
            <c:dLbl>
              <c:idx val="0"/>
              <c:layout>
                <c:manualLayout>
                  <c:x val="-3.8681923243198829E-2"/>
                  <c:y val="9.6315202358446983E-2"/>
                </c:manualLayout>
              </c:layout>
              <c:tx>
                <c:rich>
                  <a:bodyPr/>
                  <a:lstStyle/>
                  <a:p>
                    <a:fld id="{F18723CE-FF47-44E6-BA8E-CB94B92ACDC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8DD-416B-A9EC-04054FF12F55}"/>
                </c:ext>
              </c:extLst>
            </c:dLbl>
            <c:dLbl>
              <c:idx val="1"/>
              <c:layout>
                <c:manualLayout>
                  <c:x val="-7.1790067674348049E-2"/>
                  <c:y val="-0.1605253372640783"/>
                </c:manualLayout>
              </c:layout>
              <c:tx>
                <c:rich>
                  <a:bodyPr/>
                  <a:lstStyle/>
                  <a:p>
                    <a:fld id="{A47D26F9-BC0C-494A-A40A-3AACCD03B7A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8DD-416B-A9EC-04054FF12F55}"/>
                </c:ext>
              </c:extLst>
            </c:dLbl>
            <c:dLbl>
              <c:idx val="2"/>
              <c:layout>
                <c:manualLayout>
                  <c:x val="2.943736185976371E-2"/>
                  <c:y val="-5.8372849914210323E-2"/>
                </c:manualLayout>
              </c:layout>
              <c:tx>
                <c:rich>
                  <a:bodyPr/>
                  <a:lstStyle/>
                  <a:p>
                    <a:fld id="{C006C666-F273-49F9-AD08-8A8C3C77255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8DD-416B-A9EC-04054FF12F55}"/>
                </c:ext>
              </c:extLst>
            </c:dLbl>
            <c:dLbl>
              <c:idx val="3"/>
              <c:layout>
                <c:manualLayout>
                  <c:x val="-0.11926843945544496"/>
                  <c:y val="9.6315202358446983E-2"/>
                </c:manualLayout>
              </c:layout>
              <c:tx>
                <c:rich>
                  <a:bodyPr/>
                  <a:lstStyle/>
                  <a:p>
                    <a:fld id="{6ECAE0EF-CE42-4ED3-BA4E-A2431CA4B89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8DD-416B-A9EC-04054FF12F55}"/>
                </c:ext>
              </c:extLst>
            </c:dLbl>
            <c:dLbl>
              <c:idx val="4"/>
              <c:layout>
                <c:manualLayout>
                  <c:x val="9.1488192201703969E-2"/>
                  <c:y val="0.10507112984557854"/>
                </c:manualLayout>
              </c:layout>
              <c:tx>
                <c:rich>
                  <a:bodyPr/>
                  <a:lstStyle/>
                  <a:p>
                    <a:fld id="{A66AC4AC-CAF4-48E0-B7C8-0BD69C2B3762}"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8DD-416B-A9EC-04054FF12F5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Sheet1!$A$2:$A$6</c:f>
              <c:numCache>
                <c:formatCode>0%</c:formatCode>
                <c:ptCount val="5"/>
                <c:pt idx="0">
                  <c:v>0.31926110053091056</c:v>
                </c:pt>
                <c:pt idx="1">
                  <c:v>7.7119349068741738E-2</c:v>
                </c:pt>
                <c:pt idx="2">
                  <c:v>0.16201151325860064</c:v>
                </c:pt>
                <c:pt idx="3">
                  <c:v>7.2767873522577048E-2</c:v>
                </c:pt>
                <c:pt idx="4">
                  <c:v>0.13615143649951567</c:v>
                </c:pt>
              </c:numCache>
            </c:numRef>
          </c:xVal>
          <c:yVal>
            <c:numRef>
              <c:f>Sheet1!$B$2:$B$6</c:f>
              <c:numCache>
                <c:formatCode>0%</c:formatCode>
                <c:ptCount val="5"/>
                <c:pt idx="0">
                  <c:v>0.26024214833616222</c:v>
                </c:pt>
                <c:pt idx="1">
                  <c:v>8.1633729822154472E-2</c:v>
                </c:pt>
                <c:pt idx="2">
                  <c:v>0.13866902566546335</c:v>
                </c:pt>
                <c:pt idx="3">
                  <c:v>8.7199867934453182E-2</c:v>
                </c:pt>
                <c:pt idx="4">
                  <c:v>0.1262505187144311</c:v>
                </c:pt>
              </c:numCache>
            </c:numRef>
          </c:yVal>
          <c:smooth val="0"/>
          <c:extLst>
            <c:ext xmlns:c15="http://schemas.microsoft.com/office/drawing/2012/chart" uri="{02D57815-91ED-43cb-92C2-25804820EDAC}">
              <c15:datalabelsRange>
                <c15:f>Sheet1!$C$2:$C$6</c15:f>
                <c15:dlblRangeCache>
                  <c:ptCount val="5"/>
                  <c:pt idx="0">
                    <c:v>Reduce tax avoidance  and use of tax havens  </c:v>
                  </c:pt>
                  <c:pt idx="1">
                    <c:v>Tax income from wealth the same as income from work </c:v>
                  </c:pt>
                  <c:pt idx="2">
                    <c:v>Introduce a new annual wealth tax on individual net wealth above £10 million</c:v>
                  </c:pt>
                  <c:pt idx="3">
                    <c:v>Replace inheritance tax with a ‘gift tax’. 20% charged on gifts that are over the value of £125,000 </c:v>
                  </c:pt>
                  <c:pt idx="4">
                    <c:v>Introduce a 50% top tax rate for those earning £150,000+</c:v>
                  </c:pt>
                </c15:dlblRangeCache>
              </c15:datalabelsRange>
            </c:ext>
            <c:ext xmlns:c16="http://schemas.microsoft.com/office/drawing/2014/chart" uri="{C3380CC4-5D6E-409C-BE32-E72D297353CC}">
              <c16:uniqueId val="{00000000-18DD-416B-A9EC-04054FF12F55}"/>
            </c:ext>
          </c:extLst>
        </c:ser>
        <c:dLbls>
          <c:showLegendKey val="0"/>
          <c:showVal val="0"/>
          <c:showCatName val="0"/>
          <c:showSerName val="0"/>
          <c:showPercent val="0"/>
          <c:showBubbleSize val="0"/>
        </c:dLbls>
        <c:axId val="697096575"/>
        <c:axId val="697097055"/>
      </c:scatterChart>
      <c:valAx>
        <c:axId val="697096575"/>
        <c:scaling>
          <c:orientation val="minMax"/>
          <c:max val="0.45"/>
        </c:scaling>
        <c:delete val="0"/>
        <c:axPos val="b"/>
        <c:title>
          <c:tx>
            <c:rich>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r>
                  <a:rPr lang="en-GB" sz="1100" b="1" i="0" u="none" strike="noStrike" kern="1200" baseline="0">
                    <a:solidFill>
                      <a:schemeClr val="tx1"/>
                    </a:solidFill>
                    <a:latin typeface="Century Gothic" panose="020B0502020202020204" pitchFamily="34" charset="0"/>
                    <a:ea typeface="+mn-ea"/>
                    <a:cs typeface="+mn-cs"/>
                  </a:rPr>
                  <a:t>Proportion ranking measure as first preference on support </a:t>
                </a:r>
              </a:p>
            </c:rich>
          </c:tx>
          <c:layout>
            <c:manualLayout>
              <c:xMode val="edge"/>
              <c:yMode val="edge"/>
              <c:x val="0.32752716527181669"/>
              <c:y val="0.95188606355102734"/>
            </c:manualLayout>
          </c:layout>
          <c:overlay val="0"/>
          <c:spPr>
            <a:noFill/>
            <a:ln>
              <a:noFill/>
            </a:ln>
            <a:effectLst/>
          </c:spPr>
          <c:txPr>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7055"/>
        <c:crosses val="autoZero"/>
        <c:crossBetween val="midCat"/>
      </c:valAx>
      <c:valAx>
        <c:axId val="697097055"/>
        <c:scaling>
          <c:orientation val="minMax"/>
          <c:max val="0.4"/>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r>
                  <a:rPr lang="en-GB" sz="1100" b="1" i="0" u="none" strike="noStrike" kern="1200" baseline="0">
                    <a:solidFill>
                      <a:schemeClr val="tx1"/>
                    </a:solidFill>
                    <a:latin typeface="Century Gothic" panose="020B0502020202020204" pitchFamily="34" charset="0"/>
                  </a:rPr>
                  <a:t>Proportion ranking measure as first preference on working the best </a:t>
                </a:r>
              </a:p>
            </c:rich>
          </c:tx>
          <c:layout>
            <c:manualLayout>
              <c:xMode val="edge"/>
              <c:yMode val="edge"/>
              <c:x val="1.8757699969239967E-3"/>
              <c:y val="0.1426634750046997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65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r>
              <a:rPr lang="en-US" sz="1600" b="1" i="0" u="none" strike="noStrike" kern="1200" baseline="0">
                <a:solidFill>
                  <a:schemeClr val="tx1"/>
                </a:solidFill>
                <a:latin typeface="Century Gothic" panose="020B0502020202020204" pitchFamily="34" charset="0"/>
                <a:ea typeface="+mn-ea"/>
                <a:cs typeface="+mn-cs"/>
              </a:rPr>
              <a:t>Support versus credibility of social security measures </a:t>
            </a:r>
            <a:r>
              <a:rPr lang="en-US" sz="1600" b="1" i="0" u="none" strike="noStrike" kern="1200" spc="0" baseline="0">
                <a:solidFill>
                  <a:schemeClr val="tx1"/>
                </a:solidFill>
                <a:latin typeface="Century Gothic" panose="020B0502020202020204" pitchFamily="34" charset="0"/>
              </a:rPr>
              <a:t>to reduce inequality</a:t>
            </a:r>
            <a:endParaRPr lang="en-US" sz="1600" b="1" i="0" u="none" strike="noStrike" kern="1200" baseline="0">
              <a:solidFill>
                <a:schemeClr val="tx1"/>
              </a:solidFill>
              <a:latin typeface="Century Gothic" panose="020B0502020202020204" pitchFamily="34" charset="0"/>
              <a:ea typeface="+mn-ea"/>
              <a:cs typeface="+mn-cs"/>
            </a:endParaRPr>
          </a:p>
        </c:rich>
      </c:tx>
      <c:overlay val="0"/>
      <c:spPr>
        <a:noFill/>
        <a:ln>
          <a:noFill/>
        </a:ln>
        <a:effectLst/>
      </c:spPr>
      <c:txPr>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Sheet1!$B$1</c:f>
              <c:strCache>
                <c:ptCount val="1"/>
                <c:pt idx="0">
                  <c:v>Porportion completely credible</c:v>
                </c:pt>
              </c:strCache>
            </c:strRef>
          </c:tx>
          <c:spPr>
            <a:ln w="19050" cap="rnd">
              <a:noFill/>
              <a:round/>
            </a:ln>
            <a:effectLst/>
          </c:spPr>
          <c:marker>
            <c:symbol val="circle"/>
            <c:size val="12"/>
            <c:spPr>
              <a:solidFill>
                <a:schemeClr val="accent1"/>
              </a:solidFill>
              <a:ln w="19050">
                <a:solidFill>
                  <a:schemeClr val="accent1"/>
                </a:solidFill>
              </a:ln>
              <a:effectLst/>
            </c:spPr>
          </c:marker>
          <c:dLbls>
            <c:dLbl>
              <c:idx val="0"/>
              <c:layout>
                <c:manualLayout>
                  <c:x val="4.2282294220278717E-2"/>
                  <c:y val="-3.2105067452815716E-2"/>
                </c:manualLayout>
              </c:layout>
              <c:tx>
                <c:rich>
                  <a:bodyPr/>
                  <a:lstStyle/>
                  <a:p>
                    <a:fld id="{EE97B726-85A6-4A55-B386-77ABEDDED36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8DD-416B-A9EC-04054FF12F55}"/>
                </c:ext>
              </c:extLst>
            </c:dLbl>
            <c:dLbl>
              <c:idx val="1"/>
              <c:layout>
                <c:manualLayout>
                  <c:x val="4.6764698047364023E-2"/>
                  <c:y val="4.9616922427078748E-2"/>
                </c:manualLayout>
              </c:layout>
              <c:tx>
                <c:rich>
                  <a:bodyPr/>
                  <a:lstStyle/>
                  <a:p>
                    <a:fld id="{19D98D1C-C861-48A5-BC95-F2B0272B4C8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8DD-416B-A9EC-04054FF12F55}"/>
                </c:ext>
              </c:extLst>
            </c:dLbl>
            <c:dLbl>
              <c:idx val="2"/>
              <c:layout>
                <c:manualLayout>
                  <c:x val="-3.417744690820692E-2"/>
                  <c:y val="0.17511854974263077"/>
                </c:manualLayout>
              </c:layout>
              <c:tx>
                <c:rich>
                  <a:bodyPr/>
                  <a:lstStyle/>
                  <a:p>
                    <a:fld id="{50BD6E04-6371-4CF4-9D22-5D642B358EA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8DD-416B-A9EC-04054FF12F55}"/>
                </c:ext>
              </c:extLst>
            </c:dLbl>
            <c:dLbl>
              <c:idx val="3"/>
              <c:layout>
                <c:manualLayout>
                  <c:x val="-8.6747389552472264E-3"/>
                  <c:y val="-0.11090841483699959"/>
                </c:manualLayout>
              </c:layout>
              <c:tx>
                <c:rich>
                  <a:bodyPr/>
                  <a:lstStyle/>
                  <a:p>
                    <a:fld id="{17D786D1-BCBC-4221-BEDE-D2F3C5A531A8}"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8DD-416B-A9EC-04054FF12F55}"/>
                </c:ext>
              </c:extLst>
            </c:dLbl>
            <c:dLbl>
              <c:idx val="4"/>
              <c:layout>
                <c:manualLayout>
                  <c:x val="3.0765041393987291E-2"/>
                  <c:y val="-0.14593212478552578"/>
                </c:manualLayout>
              </c:layout>
              <c:tx>
                <c:rich>
                  <a:bodyPr/>
                  <a:lstStyle/>
                  <a:p>
                    <a:fld id="{8076257F-E9A2-437F-BDF7-EC9E4EA0E012}"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8DD-416B-A9EC-04054FF12F55}"/>
                </c:ext>
              </c:extLst>
            </c:dLbl>
            <c:dLbl>
              <c:idx val="5"/>
              <c:layout>
                <c:manualLayout>
                  <c:x val="9.2530548855970424E-2"/>
                  <c:y val="6.4210134905631322E-2"/>
                </c:manualLayout>
              </c:layout>
              <c:tx>
                <c:rich>
                  <a:bodyPr/>
                  <a:lstStyle/>
                  <a:p>
                    <a:fld id="{DF32694A-2BA1-4859-B2BA-F200763C5D0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C6B-4630-A3C7-5BEA6B2D7D0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Sheet1!$A$2:$A$7</c:f>
              <c:numCache>
                <c:formatCode>0%</c:formatCode>
                <c:ptCount val="6"/>
                <c:pt idx="0">
                  <c:v>7.5001172338254971E-2</c:v>
                </c:pt>
                <c:pt idx="1">
                  <c:v>7.4504272630152982E-2</c:v>
                </c:pt>
                <c:pt idx="2">
                  <c:v>7.7594653331085062E-2</c:v>
                </c:pt>
                <c:pt idx="3">
                  <c:v>0.21899247173793954</c:v>
                </c:pt>
                <c:pt idx="4">
                  <c:v>5.9470118735047969E-2</c:v>
                </c:pt>
                <c:pt idx="5">
                  <c:v>0.2009072122994317</c:v>
                </c:pt>
              </c:numCache>
            </c:numRef>
          </c:xVal>
          <c:yVal>
            <c:numRef>
              <c:f>Sheet1!$B$2:$B$7</c:f>
              <c:numCache>
                <c:formatCode>0%</c:formatCode>
                <c:ptCount val="6"/>
                <c:pt idx="0">
                  <c:v>0.18388292778809465</c:v>
                </c:pt>
                <c:pt idx="1">
                  <c:v>0.16735572712323779</c:v>
                </c:pt>
                <c:pt idx="2">
                  <c:v>0.15448127034320827</c:v>
                </c:pt>
                <c:pt idx="3">
                  <c:v>0.23347491812545368</c:v>
                </c:pt>
                <c:pt idx="4">
                  <c:v>0.25188495323010618</c:v>
                </c:pt>
                <c:pt idx="5">
                  <c:v>0.15647662271373353</c:v>
                </c:pt>
              </c:numCache>
            </c:numRef>
          </c:yVal>
          <c:smooth val="0"/>
          <c:extLst>
            <c:ext xmlns:c15="http://schemas.microsoft.com/office/drawing/2012/chart" uri="{02D57815-91ED-43cb-92C2-25804820EDAC}">
              <c15:datalabelsRange>
                <c15:f>Sheet1!$C$2:$C$7</c15:f>
                <c15:dlblRangeCache>
                  <c:ptCount val="6"/>
                  <c:pt idx="0">
                    <c:v>Increasing child benefit </c:v>
                  </c:pt>
                  <c:pt idx="1">
                    <c:v>Increasing the rate of Universal Credit</c:v>
                  </c:pt>
                  <c:pt idx="2">
                    <c:v>Setting out of work benefit levels to the equivalent of a living wage</c:v>
                  </c:pt>
                  <c:pt idx="3">
                    <c:v>Ensure benefits for those with ill-health are high enough to prevent poverty</c:v>
                  </c:pt>
                  <c:pt idx="4">
                    <c:v>Launching a campaign to raise awareness of different types of benefits  amongst those that are eligible</c:v>
                  </c:pt>
                  <c:pt idx="5">
                    <c:v>A Universal Basic Income guaranteeing every adult citizen a certain amount of money each year</c:v>
                  </c:pt>
                </c15:dlblRangeCache>
              </c15:datalabelsRange>
            </c:ext>
            <c:ext xmlns:c16="http://schemas.microsoft.com/office/drawing/2014/chart" uri="{C3380CC4-5D6E-409C-BE32-E72D297353CC}">
              <c16:uniqueId val="{00000000-18DD-416B-A9EC-04054FF12F55}"/>
            </c:ext>
          </c:extLst>
        </c:ser>
        <c:dLbls>
          <c:showLegendKey val="0"/>
          <c:showVal val="0"/>
          <c:showCatName val="0"/>
          <c:showSerName val="0"/>
          <c:showPercent val="0"/>
          <c:showBubbleSize val="0"/>
        </c:dLbls>
        <c:axId val="697096575"/>
        <c:axId val="697097055"/>
      </c:scatterChart>
      <c:valAx>
        <c:axId val="697096575"/>
        <c:scaling>
          <c:orientation val="minMax"/>
          <c:max val="0.45"/>
        </c:scaling>
        <c:delete val="0"/>
        <c:axPos val="b"/>
        <c:title>
          <c:tx>
            <c:rich>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r>
                  <a:rPr lang="en-GB" sz="1100" b="1" i="0" u="none" strike="noStrike" kern="1200" baseline="0">
                    <a:solidFill>
                      <a:schemeClr val="tx1"/>
                    </a:solidFill>
                    <a:latin typeface="Century Gothic" panose="020B0502020202020204" pitchFamily="34" charset="0"/>
                    <a:ea typeface="+mn-ea"/>
                    <a:cs typeface="+mn-cs"/>
                  </a:rPr>
                  <a:t>Proportion ranking measure as first preference on support </a:t>
                </a:r>
              </a:p>
            </c:rich>
          </c:tx>
          <c:layout>
            <c:manualLayout>
              <c:xMode val="edge"/>
              <c:yMode val="edge"/>
              <c:x val="0.32752716527181669"/>
              <c:y val="0.95188606355102734"/>
            </c:manualLayout>
          </c:layout>
          <c:overlay val="0"/>
          <c:spPr>
            <a:noFill/>
            <a:ln>
              <a:noFill/>
            </a:ln>
            <a:effectLst/>
          </c:spPr>
          <c:txPr>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7055"/>
        <c:crosses val="autoZero"/>
        <c:crossBetween val="midCat"/>
      </c:valAx>
      <c:valAx>
        <c:axId val="697097055"/>
        <c:scaling>
          <c:orientation val="minMax"/>
          <c:max val="0.4"/>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r>
                  <a:rPr lang="en-GB" sz="1100" b="1">
                    <a:solidFill>
                      <a:schemeClr val="tx1"/>
                    </a:solidFill>
                    <a:latin typeface="Century Gothic" panose="020B0502020202020204" pitchFamily="34" charset="0"/>
                  </a:rPr>
                  <a:t>Proportion saying measure is completely credible</a:t>
                </a:r>
              </a:p>
            </c:rich>
          </c:tx>
          <c:layout>
            <c:manualLayout>
              <c:xMode val="edge"/>
              <c:yMode val="edge"/>
              <c:x val="1.8757699969239967E-3"/>
              <c:y val="0.1426634750046997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65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r>
              <a:rPr lang="en-US" sz="1600" b="1" i="0" u="none" strike="noStrike" kern="1200" spc="0" baseline="0">
                <a:solidFill>
                  <a:schemeClr val="tx1"/>
                </a:solidFill>
                <a:latin typeface="Century Gothic" panose="020B0502020202020204" pitchFamily="34" charset="0"/>
              </a:rPr>
              <a:t>Support versus effectiveness of social security measures to reduce inequality</a:t>
            </a:r>
          </a:p>
        </c:rich>
      </c:tx>
      <c:overlay val="0"/>
      <c:spPr>
        <a:noFill/>
        <a:ln>
          <a:noFill/>
        </a:ln>
        <a:effectLst/>
      </c:spPr>
      <c:txPr>
        <a:bodyPr rot="0" spcFirstLastPara="1" vertOverflow="ellipsis" vert="horz" wrap="square" anchor="ctr" anchorCtr="1"/>
        <a:lstStyle/>
        <a:p>
          <a:pPr algn="ctr" rtl="0">
            <a:defRPr lang="en-US" sz="1600" b="1" i="0" u="none" strike="noStrike" kern="1200" spc="0" baseline="0" dirty="0" smtClean="0">
              <a:solidFill>
                <a:schemeClr val="tx1"/>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strRef>
              <c:f>Sheet1!$B$1</c:f>
              <c:strCache>
                <c:ptCount val="1"/>
                <c:pt idx="0">
                  <c:v>Porportion completely credible</c:v>
                </c:pt>
              </c:strCache>
            </c:strRef>
          </c:tx>
          <c:spPr>
            <a:ln w="19050" cap="rnd">
              <a:noFill/>
              <a:round/>
            </a:ln>
            <a:effectLst/>
          </c:spPr>
          <c:marker>
            <c:symbol val="circle"/>
            <c:size val="12"/>
            <c:spPr>
              <a:solidFill>
                <a:schemeClr val="accent4"/>
              </a:solidFill>
              <a:ln w="19050">
                <a:solidFill>
                  <a:schemeClr val="accent4"/>
                </a:solidFill>
              </a:ln>
              <a:effectLst/>
            </c:spPr>
          </c:marker>
          <c:dLbls>
            <c:dLbl>
              <c:idx val="0"/>
              <c:layout>
                <c:manualLayout>
                  <c:x val="4.9511243349651408E-2"/>
                  <c:y val="-0.14301348228981522"/>
                </c:manualLayout>
              </c:layout>
              <c:tx>
                <c:rich>
                  <a:bodyPr/>
                  <a:lstStyle/>
                  <a:p>
                    <a:fld id="{131660A4-A32D-4387-B473-AA68310C1BA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8DD-416B-A9EC-04054FF12F55}"/>
                </c:ext>
              </c:extLst>
            </c:dLbl>
            <c:dLbl>
              <c:idx val="1"/>
              <c:layout>
                <c:manualLayout>
                  <c:x val="4.3873118395615002E-2"/>
                  <c:y val="8.7559274871315436E-3"/>
                </c:manualLayout>
              </c:layout>
              <c:tx>
                <c:rich>
                  <a:bodyPr/>
                  <a:lstStyle/>
                  <a:p>
                    <a:fld id="{82EB2B9A-D6CB-4CDC-9669-39C700E6140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8DD-416B-A9EC-04054FF12F55}"/>
                </c:ext>
              </c:extLst>
            </c:dLbl>
            <c:dLbl>
              <c:idx val="2"/>
              <c:layout>
                <c:manualLayout>
                  <c:x val="-5.0081134992826862E-2"/>
                  <c:y val="-0.30645746204960406"/>
                </c:manualLayout>
              </c:layout>
              <c:tx>
                <c:rich>
                  <a:bodyPr/>
                  <a:lstStyle/>
                  <a:p>
                    <a:fld id="{988337C7-14A3-414C-8AFF-AEC14C38172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8DD-416B-A9EC-04054FF12F55}"/>
                </c:ext>
              </c:extLst>
            </c:dLbl>
            <c:dLbl>
              <c:idx val="3"/>
              <c:layout>
                <c:manualLayout>
                  <c:x val="9.6154244599861161E-2"/>
                  <c:y val="0.10507112984557854"/>
                </c:manualLayout>
              </c:layout>
              <c:tx>
                <c:rich>
                  <a:bodyPr/>
                  <a:lstStyle/>
                  <a:p>
                    <a:fld id="{B3D81AC4-869A-4CFD-8222-B7350B47B29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8DD-416B-A9EC-04054FF12F55}"/>
                </c:ext>
              </c:extLst>
            </c:dLbl>
            <c:dLbl>
              <c:idx val="4"/>
              <c:layout>
                <c:manualLayout>
                  <c:x val="-0.13260920892983546"/>
                  <c:y val="-0.16928126475120986"/>
                </c:manualLayout>
              </c:layout>
              <c:tx>
                <c:rich>
                  <a:bodyPr/>
                  <a:lstStyle/>
                  <a:p>
                    <a:fld id="{57F6D9FD-F379-4BCA-9C3C-08BCAAA83191}"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8DD-416B-A9EC-04054FF12F55}"/>
                </c:ext>
              </c:extLst>
            </c:dLbl>
            <c:dLbl>
              <c:idx val="5"/>
              <c:layout>
                <c:manualLayout>
                  <c:x val="9.5422128507719486E-2"/>
                  <c:y val="-6.1291492409920809E-2"/>
                </c:manualLayout>
              </c:layout>
              <c:tx>
                <c:rich>
                  <a:bodyPr/>
                  <a:lstStyle/>
                  <a:p>
                    <a:fld id="{25E7D102-EBB4-4D4C-BB3B-78553298C0A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C6B-4630-A3C7-5BEA6B2D7D0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Sheet1!$A$2:$A$7</c:f>
              <c:numCache>
                <c:formatCode>0%</c:formatCode>
                <c:ptCount val="6"/>
                <c:pt idx="0">
                  <c:v>7.5001172338254971E-2</c:v>
                </c:pt>
                <c:pt idx="1">
                  <c:v>7.4504272630152982E-2</c:v>
                </c:pt>
                <c:pt idx="2">
                  <c:v>7.7594653331085062E-2</c:v>
                </c:pt>
                <c:pt idx="3">
                  <c:v>0.21899247173793954</c:v>
                </c:pt>
                <c:pt idx="4">
                  <c:v>5.9470118735047969E-2</c:v>
                </c:pt>
                <c:pt idx="5">
                  <c:v>0.2009072122994317</c:v>
                </c:pt>
              </c:numCache>
            </c:numRef>
          </c:xVal>
          <c:yVal>
            <c:numRef>
              <c:f>Sheet1!$B$2:$B$7</c:f>
              <c:numCache>
                <c:formatCode>0%</c:formatCode>
                <c:ptCount val="6"/>
                <c:pt idx="0">
                  <c:v>7.1731610565409956E-2</c:v>
                </c:pt>
                <c:pt idx="1">
                  <c:v>7.3247532361785439E-2</c:v>
                </c:pt>
                <c:pt idx="2">
                  <c:v>8.6533682132781078E-2</c:v>
                </c:pt>
                <c:pt idx="3">
                  <c:v>0.16177688724236855</c:v>
                </c:pt>
                <c:pt idx="4">
                  <c:v>6.71535405514221E-2</c:v>
                </c:pt>
                <c:pt idx="5">
                  <c:v>0.20975812915250361</c:v>
                </c:pt>
              </c:numCache>
            </c:numRef>
          </c:yVal>
          <c:smooth val="0"/>
          <c:extLst>
            <c:ext xmlns:c15="http://schemas.microsoft.com/office/drawing/2012/chart" uri="{02D57815-91ED-43cb-92C2-25804820EDAC}">
              <c15:datalabelsRange>
                <c15:f>Sheet1!$C$2:$C$7</c15:f>
                <c15:dlblRangeCache>
                  <c:ptCount val="6"/>
                  <c:pt idx="0">
                    <c:v>Increasing child benefit </c:v>
                  </c:pt>
                  <c:pt idx="1">
                    <c:v>Increasing the rate of Universal Credit</c:v>
                  </c:pt>
                  <c:pt idx="2">
                    <c:v>Setting out of work benefit levels to the equivalent of a living wage</c:v>
                  </c:pt>
                  <c:pt idx="3">
                    <c:v>Ensure benefits for those with ill-health are high enough to prevent poverty</c:v>
                  </c:pt>
                  <c:pt idx="4">
                    <c:v>Launching a campaign to raise awareness of different types of benefits  amongst those that are eligible</c:v>
                  </c:pt>
                  <c:pt idx="5">
                    <c:v>A Universal Basic Income guaranteeing every adult citizen a certain amount of money each year</c:v>
                  </c:pt>
                </c15:dlblRangeCache>
              </c15:datalabelsRange>
            </c:ext>
            <c:ext xmlns:c16="http://schemas.microsoft.com/office/drawing/2014/chart" uri="{C3380CC4-5D6E-409C-BE32-E72D297353CC}">
              <c16:uniqueId val="{00000000-18DD-416B-A9EC-04054FF12F55}"/>
            </c:ext>
          </c:extLst>
        </c:ser>
        <c:dLbls>
          <c:showLegendKey val="0"/>
          <c:showVal val="0"/>
          <c:showCatName val="0"/>
          <c:showSerName val="0"/>
          <c:showPercent val="0"/>
          <c:showBubbleSize val="0"/>
        </c:dLbls>
        <c:axId val="697096575"/>
        <c:axId val="697097055"/>
      </c:scatterChart>
      <c:valAx>
        <c:axId val="697096575"/>
        <c:scaling>
          <c:orientation val="minMax"/>
          <c:max val="0.45"/>
        </c:scaling>
        <c:delete val="0"/>
        <c:axPos val="b"/>
        <c:title>
          <c:tx>
            <c:rich>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r>
                  <a:rPr lang="en-GB" sz="1100" b="1" i="0" u="none" strike="noStrike" kern="1200" baseline="0">
                    <a:solidFill>
                      <a:schemeClr val="tx1"/>
                    </a:solidFill>
                    <a:latin typeface="Century Gothic" panose="020B0502020202020204" pitchFamily="34" charset="0"/>
                    <a:ea typeface="+mn-ea"/>
                    <a:cs typeface="+mn-cs"/>
                  </a:rPr>
                  <a:t>Proportion ranking measure as first preference on support </a:t>
                </a:r>
              </a:p>
            </c:rich>
          </c:tx>
          <c:layout>
            <c:manualLayout>
              <c:xMode val="edge"/>
              <c:yMode val="edge"/>
              <c:x val="0.32752716527181669"/>
              <c:y val="0.95188606355102734"/>
            </c:manualLayout>
          </c:layout>
          <c:overlay val="0"/>
          <c:spPr>
            <a:noFill/>
            <a:ln>
              <a:noFill/>
            </a:ln>
            <a:effectLst/>
          </c:spPr>
          <c:txPr>
            <a:bodyPr rot="0" spcFirstLastPara="1" vertOverflow="ellipsis" vert="horz" wrap="square" anchor="ctr" anchorCtr="1"/>
            <a:lstStyle/>
            <a:p>
              <a:pPr algn="ctr" rtl="0">
                <a:defRPr lang="en-GB" sz="1100" b="1" i="0" u="none" strike="noStrike" kern="1200" baseline="0" dirty="0" smtClean="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7055"/>
        <c:crosses val="autoZero"/>
        <c:crossBetween val="midCat"/>
      </c:valAx>
      <c:valAx>
        <c:axId val="697097055"/>
        <c:scaling>
          <c:orientation val="minMax"/>
          <c:max val="0.4"/>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r>
                  <a:rPr lang="en-GB" sz="1100" b="1" i="0" u="none" strike="noStrike" kern="1200" baseline="0">
                    <a:solidFill>
                      <a:schemeClr val="tx1"/>
                    </a:solidFill>
                    <a:latin typeface="Century Gothic" panose="020B0502020202020204" pitchFamily="34" charset="0"/>
                  </a:rPr>
                  <a:t>Proportion ranking measure as first preference on working the best </a:t>
                </a:r>
              </a:p>
            </c:rich>
          </c:tx>
          <c:layout>
            <c:manualLayout>
              <c:xMode val="edge"/>
              <c:yMode val="edge"/>
              <c:x val="1.8757699969239967E-3"/>
              <c:y val="0.1426634750046997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709657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9.6981860919878343E-2"/>
          <c:w val="0.91672280560615904"/>
          <c:h val="0.87553306849457557"/>
        </c:manualLayout>
      </c:layout>
      <c:barChart>
        <c:barDir val="bar"/>
        <c:grouping val="clustered"/>
        <c:varyColors val="0"/>
        <c:ser>
          <c:idx val="0"/>
          <c:order val="0"/>
          <c:tx>
            <c:strRef>
              <c:f>Sheet1!$B$1</c:f>
              <c:strCache>
                <c:ptCount val="1"/>
                <c:pt idx="0">
                  <c:v>2018</c:v>
                </c:pt>
              </c:strCache>
            </c:strRef>
          </c:tx>
          <c:spPr>
            <a:solidFill>
              <a:srgbClr val="FF5E05">
                <a:lumMod val="60000"/>
                <a:lumOff val="40000"/>
              </a:srgbClr>
            </a:solidFill>
            <a:ln>
              <a:noFill/>
            </a:ln>
            <a:effectLst/>
          </c:spPr>
          <c:invertIfNegative val="0"/>
          <c:dLbls>
            <c:dLbl>
              <c:idx val="0"/>
              <c:spPr>
                <a:noFill/>
                <a:ln>
                  <a:noFill/>
                </a:ln>
                <a:effectLst/>
              </c:spPr>
              <c:txPr>
                <a:bodyPr rot="0" spcFirstLastPara="1" vertOverflow="ellipsis" vert="horz" wrap="square" anchor="ctr" anchorCtr="1"/>
                <a:lstStyle/>
                <a:p>
                  <a:pPr>
                    <a:defRPr sz="1400" b="0" i="0" u="none" strike="noStrike" kern="1200" baseline="0">
                      <a:solidFill>
                        <a:schemeClr val="accent6">
                          <a:lumMod val="60000"/>
                          <a:lumOff val="40000"/>
                        </a:schemeClr>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6D-4047-87B4-D275BF0A0655}"/>
                </c:ext>
              </c:extLst>
            </c:dLbl>
            <c:dLbl>
              <c:idx val="2"/>
              <c:layout>
                <c:manualLayout>
                  <c:x val="-6.903363724743928E-5"/>
                  <c:y val="0"/>
                </c:manualLayout>
              </c:layout>
              <c:spPr>
                <a:noFill/>
                <a:ln>
                  <a:noFill/>
                </a:ln>
                <a:effectLst/>
              </c:spPr>
              <c:txPr>
                <a:bodyPr rot="0" spcFirstLastPara="1" vertOverflow="ellipsis" vert="horz" wrap="square" anchor="ctr" anchorCtr="1"/>
                <a:lstStyle/>
                <a:p>
                  <a:pPr>
                    <a:defRPr sz="1400" b="0" i="0" u="none" strike="noStrike" kern="1200" baseline="0">
                      <a:solidFill>
                        <a:schemeClr val="accent6">
                          <a:lumMod val="60000"/>
                          <a:lumOff val="40000"/>
                        </a:schemeClr>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97-8044-9BAD-98FFD42F71C4}"/>
                </c:ext>
              </c:extLst>
            </c:dLbl>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Charities and NGOs</c:v>
                </c:pt>
                <c:pt idx="1">
                  <c:v>Ordinary people</c:v>
                </c:pt>
                <c:pt idx="2">
                  <c:v>Religious organisations </c:v>
                </c:pt>
                <c:pt idx="3">
                  <c:v>Businesses</c:v>
                </c:pt>
                <c:pt idx="4">
                  <c:v>International organisations (for example the EU or UN)*</c:v>
                </c:pt>
                <c:pt idx="5">
                  <c:v>National governments</c:v>
                </c:pt>
                <c:pt idx="6">
                  <c:v>The very rich (for example the top 1%)</c:v>
                </c:pt>
              </c:strCache>
            </c:strRef>
          </c:cat>
          <c:val>
            <c:numRef>
              <c:f>Sheet1!$B$2:$B$8</c:f>
              <c:numCache>
                <c:formatCode>0%</c:formatCode>
                <c:ptCount val="7"/>
                <c:pt idx="0">
                  <c:v>0.01</c:v>
                </c:pt>
                <c:pt idx="1">
                  <c:v>0.06</c:v>
                </c:pt>
                <c:pt idx="2">
                  <c:v>0.03</c:v>
                </c:pt>
                <c:pt idx="3">
                  <c:v>0.11</c:v>
                </c:pt>
                <c:pt idx="4">
                  <c:v>0.15</c:v>
                </c:pt>
                <c:pt idx="5">
                  <c:v>0.33</c:v>
                </c:pt>
                <c:pt idx="6">
                  <c:v>0.28999999999999998</c:v>
                </c:pt>
              </c:numCache>
            </c:numRef>
          </c:val>
          <c:extLst>
            <c:ext xmlns:c16="http://schemas.microsoft.com/office/drawing/2014/chart" uri="{C3380CC4-5D6E-409C-BE32-E72D297353CC}">
              <c16:uniqueId val="{00000003-666D-4047-87B4-D275BF0A0655}"/>
            </c:ext>
          </c:extLst>
        </c:ser>
        <c:ser>
          <c:idx val="1"/>
          <c:order val="1"/>
          <c:tx>
            <c:strRef>
              <c:f>Sheet1!$C$1</c:f>
              <c:strCache>
                <c:ptCount val="1"/>
                <c:pt idx="0">
                  <c:v>2023</c:v>
                </c:pt>
              </c:strCache>
            </c:strRef>
          </c:tx>
          <c:spPr>
            <a:solidFill>
              <a:srgbClr val="1E628D"/>
            </a:solidFill>
            <a:ln>
              <a:noFill/>
            </a:ln>
            <a:effectLst/>
          </c:spPr>
          <c:invertIfNegative val="0"/>
          <c:dPt>
            <c:idx val="5"/>
            <c:invertIfNegative val="0"/>
            <c:bubble3D val="0"/>
            <c:spPr>
              <a:solidFill>
                <a:srgbClr val="1E628D"/>
              </a:solidFill>
              <a:ln>
                <a:noFill/>
              </a:ln>
              <a:effectLst/>
            </c:spPr>
            <c:extLst>
              <c:ext xmlns:c16="http://schemas.microsoft.com/office/drawing/2014/chart" uri="{C3380CC4-5D6E-409C-BE32-E72D297353CC}">
                <c16:uniqueId val="{00000001-76A9-F24B-B5F1-31A408048DE7}"/>
              </c:ext>
            </c:extLst>
          </c:dPt>
          <c:dLbls>
            <c:dLbl>
              <c:idx val="0"/>
              <c:spPr>
                <a:noFill/>
                <a:ln>
                  <a:noFill/>
                </a:ln>
                <a:effectLst/>
              </c:spPr>
              <c:txPr>
                <a:bodyPr rot="0" spcFirstLastPara="1" vertOverflow="ellipsis" vert="horz" wrap="square" anchor="ctr" anchorCtr="1"/>
                <a:lstStyle/>
                <a:p>
                  <a:pPr>
                    <a:defRPr sz="1400" b="0" i="0" u="none" strike="noStrike" kern="1200" baseline="0">
                      <a:solidFill>
                        <a:srgbClr val="1E628D"/>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97-8044-9BAD-98FFD42F71C4}"/>
                </c:ext>
              </c:extLst>
            </c:dLbl>
            <c:dLbl>
              <c:idx val="1"/>
              <c:layout>
                <c:manualLayout>
                  <c:x val="-6.903363724743928E-5"/>
                  <c:y val="0"/>
                </c:manualLayout>
              </c:layout>
              <c:spPr>
                <a:noFill/>
                <a:ln>
                  <a:noFill/>
                </a:ln>
                <a:effectLst/>
              </c:spPr>
              <c:txPr>
                <a:bodyPr rot="0" spcFirstLastPara="1" vertOverflow="ellipsis" vert="horz" wrap="square" anchor="ctr" anchorCtr="1"/>
                <a:lstStyle/>
                <a:p>
                  <a:pPr>
                    <a:defRPr sz="1400" b="0" i="0" u="none" strike="noStrike" kern="1200" baseline="0">
                      <a:solidFill>
                        <a:srgbClr val="1E628D"/>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97-8044-9BAD-98FFD42F71C4}"/>
                </c:ext>
              </c:extLst>
            </c:dLbl>
            <c:dLbl>
              <c:idx val="2"/>
              <c:layout>
                <c:manualLayout>
                  <c:x val="-2.618659767840364E-3"/>
                  <c:y val="0"/>
                </c:manualLayout>
              </c:layout>
              <c:spPr>
                <a:noFill/>
                <a:ln>
                  <a:noFill/>
                </a:ln>
                <a:effectLst/>
              </c:spPr>
              <c:txPr>
                <a:bodyPr rot="0" spcFirstLastPara="1" vertOverflow="ellipsis" vert="horz" wrap="square" anchor="ctr" anchorCtr="1"/>
                <a:lstStyle/>
                <a:p>
                  <a:pPr>
                    <a:defRPr sz="1400" b="0" i="0" u="none" strike="noStrike" kern="1200" baseline="0">
                      <a:solidFill>
                        <a:srgbClr val="1E628D"/>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97-8044-9BAD-98FFD42F71C4}"/>
                </c:ext>
              </c:extLst>
            </c:dLbl>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Charities and NGOs</c:v>
                </c:pt>
                <c:pt idx="1">
                  <c:v>Ordinary people</c:v>
                </c:pt>
                <c:pt idx="2">
                  <c:v>Religious organisations </c:v>
                </c:pt>
                <c:pt idx="3">
                  <c:v>Businesses</c:v>
                </c:pt>
                <c:pt idx="4">
                  <c:v>International organisations (for example the EU or UN)*</c:v>
                </c:pt>
                <c:pt idx="5">
                  <c:v>National governments</c:v>
                </c:pt>
                <c:pt idx="6">
                  <c:v>The very rich (for example the top 1%)</c:v>
                </c:pt>
              </c:strCache>
            </c:strRef>
          </c:cat>
          <c:val>
            <c:numRef>
              <c:f>Sheet1!$C$2:$C$8</c:f>
              <c:numCache>
                <c:formatCode>0%</c:formatCode>
                <c:ptCount val="7"/>
                <c:pt idx="0">
                  <c:v>0.01</c:v>
                </c:pt>
                <c:pt idx="1">
                  <c:v>0.02</c:v>
                </c:pt>
                <c:pt idx="2">
                  <c:v>0.03</c:v>
                </c:pt>
                <c:pt idx="3">
                  <c:v>0.1</c:v>
                </c:pt>
                <c:pt idx="4">
                  <c:v>0.11</c:v>
                </c:pt>
                <c:pt idx="5">
                  <c:v>0.24</c:v>
                </c:pt>
                <c:pt idx="6">
                  <c:v>0.39</c:v>
                </c:pt>
              </c:numCache>
            </c:numRef>
          </c:val>
          <c:extLst>
            <c:ext xmlns:c16="http://schemas.microsoft.com/office/drawing/2014/chart" uri="{C3380CC4-5D6E-409C-BE32-E72D297353CC}">
              <c16:uniqueId val="{00000002-1597-8044-9BAD-98FFD42F71C4}"/>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accent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t"/>
      <c:layout>
        <c:manualLayout>
          <c:xMode val="edge"/>
          <c:yMode val="edge"/>
          <c:x val="0.46687157179018191"/>
          <c:y val="3.4398726195641313E-2"/>
          <c:w val="0.24221970854435892"/>
          <c:h val="6.023034765441120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rgbClr val="FFFFFF"/>
          </a:solidFill>
          <a:latin typeface="KingsBureauGrot FiveOne" panose="02000506040000020004" pitchFamily="2" charset="0"/>
          <a:cs typeface="Arial" panose="020B0604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9.6981860919878343E-2"/>
          <c:w val="0.91672280560615904"/>
          <c:h val="0.87553306849457557"/>
        </c:manualLayout>
      </c:layout>
      <c:barChart>
        <c:barDir val="bar"/>
        <c:grouping val="clustered"/>
        <c:varyColors val="0"/>
        <c:ser>
          <c:idx val="0"/>
          <c:order val="0"/>
          <c:tx>
            <c:strRef>
              <c:f>Sheet1!$B$1</c:f>
              <c:strCache>
                <c:ptCount val="1"/>
                <c:pt idx="0">
                  <c:v>2018</c:v>
                </c:pt>
              </c:strCache>
            </c:strRef>
          </c:tx>
          <c:spPr>
            <a:solidFill>
              <a:srgbClr val="FF5E05">
                <a:lumMod val="60000"/>
                <a:lumOff val="40000"/>
              </a:srgbClr>
            </a:solidFill>
            <a:ln>
              <a:noFill/>
            </a:ln>
            <a:effectLst/>
          </c:spPr>
          <c:invertIfNegative val="0"/>
          <c:dPt>
            <c:idx val="5"/>
            <c:invertIfNegative val="0"/>
            <c:bubble3D val="0"/>
            <c:spPr>
              <a:solidFill>
                <a:srgbClr val="FF5E05">
                  <a:lumMod val="60000"/>
                  <a:lumOff val="40000"/>
                </a:srgbClr>
              </a:solidFill>
              <a:ln>
                <a:noFill/>
              </a:ln>
              <a:effectLst/>
            </c:spPr>
            <c:extLst>
              <c:ext xmlns:c16="http://schemas.microsoft.com/office/drawing/2014/chart" uri="{C3380CC4-5D6E-409C-BE32-E72D297353CC}">
                <c16:uniqueId val="{00000001-1BA1-9343-966B-395A2FD37DBF}"/>
              </c:ext>
            </c:extLst>
          </c:dPt>
          <c:dLbls>
            <c:dLbl>
              <c:idx val="0"/>
              <c:spPr>
                <a:noFill/>
                <a:ln>
                  <a:noFill/>
                </a:ln>
                <a:effectLst/>
              </c:spPr>
              <c:txPr>
                <a:bodyPr rot="0" spcFirstLastPara="1" vertOverflow="ellipsis" vert="horz" wrap="square" anchor="ctr" anchorCtr="1"/>
                <a:lstStyle/>
                <a:p>
                  <a:pPr>
                    <a:defRPr sz="1400" b="0" i="0" u="none" strike="noStrike" kern="1200" baseline="0">
                      <a:solidFill>
                        <a:schemeClr val="accent6">
                          <a:lumMod val="60000"/>
                          <a:lumOff val="40000"/>
                        </a:schemeClr>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6D-4047-87B4-D275BF0A0655}"/>
                </c:ext>
              </c:extLst>
            </c:dLbl>
            <c:dLbl>
              <c:idx val="1"/>
              <c:layout>
                <c:manualLayout>
                  <c:x val="-6.903363724743928E-5"/>
                  <c:y val="0"/>
                </c:manualLayout>
              </c:layout>
              <c:spPr>
                <a:noFill/>
                <a:ln>
                  <a:noFill/>
                </a:ln>
                <a:effectLst/>
              </c:spPr>
              <c:txPr>
                <a:bodyPr rot="0" spcFirstLastPara="1" vertOverflow="ellipsis" vert="horz" wrap="square" anchor="ctr" anchorCtr="1"/>
                <a:lstStyle/>
                <a:p>
                  <a:pPr>
                    <a:defRPr sz="1400" b="0" i="0" u="none" strike="noStrike" kern="1200" baseline="0">
                      <a:solidFill>
                        <a:schemeClr val="accent6">
                          <a:lumMod val="60000"/>
                          <a:lumOff val="40000"/>
                        </a:schemeClr>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BA1-9343-966B-395A2FD37DBF}"/>
                </c:ext>
              </c:extLst>
            </c:dLbl>
            <c:dLbl>
              <c:idx val="2"/>
              <c:layout>
                <c:manualLayout>
                  <c:x val="-4.2750538322601721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97-8044-9BAD-98FFD42F71C4}"/>
                </c:ext>
              </c:extLst>
            </c:dLbl>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Charities and NGOs</c:v>
                </c:pt>
                <c:pt idx="1">
                  <c:v>Religious organisations </c:v>
                </c:pt>
                <c:pt idx="2">
                  <c:v>Ordinary people</c:v>
                </c:pt>
                <c:pt idx="3">
                  <c:v>Businesses</c:v>
                </c:pt>
                <c:pt idx="4">
                  <c:v>International organisations (for example the EU or UN)</c:v>
                </c:pt>
                <c:pt idx="5">
                  <c:v>National governments</c:v>
                </c:pt>
                <c:pt idx="6">
                  <c:v>The very rich (for example the top 1%)</c:v>
                </c:pt>
              </c:strCache>
            </c:strRef>
          </c:cat>
          <c:val>
            <c:numRef>
              <c:f>Sheet1!$B$2:$B$8</c:f>
              <c:numCache>
                <c:formatCode>0%</c:formatCode>
                <c:ptCount val="7"/>
                <c:pt idx="0">
                  <c:v>0.01</c:v>
                </c:pt>
                <c:pt idx="1">
                  <c:v>0.03</c:v>
                </c:pt>
                <c:pt idx="2">
                  <c:v>0.06</c:v>
                </c:pt>
                <c:pt idx="3">
                  <c:v>0.11</c:v>
                </c:pt>
                <c:pt idx="4">
                  <c:v>0.15</c:v>
                </c:pt>
                <c:pt idx="5">
                  <c:v>0.28000000000000003</c:v>
                </c:pt>
                <c:pt idx="6">
                  <c:v>0.34</c:v>
                </c:pt>
              </c:numCache>
            </c:numRef>
          </c:val>
          <c:extLst>
            <c:ext xmlns:c16="http://schemas.microsoft.com/office/drawing/2014/chart" uri="{C3380CC4-5D6E-409C-BE32-E72D297353CC}">
              <c16:uniqueId val="{00000003-666D-4047-87B4-D275BF0A0655}"/>
            </c:ext>
          </c:extLst>
        </c:ser>
        <c:ser>
          <c:idx val="1"/>
          <c:order val="1"/>
          <c:tx>
            <c:strRef>
              <c:f>Sheet1!$C$1</c:f>
              <c:strCache>
                <c:ptCount val="1"/>
                <c:pt idx="0">
                  <c:v>2023</c:v>
                </c:pt>
              </c:strCache>
            </c:strRef>
          </c:tx>
          <c:spPr>
            <a:solidFill>
              <a:srgbClr val="1E628D"/>
            </a:solidFill>
            <a:ln>
              <a:noFill/>
            </a:ln>
            <a:effectLst/>
          </c:spPr>
          <c:invertIfNegative val="0"/>
          <c:dLbls>
            <c:dLbl>
              <c:idx val="0"/>
              <c:spPr>
                <a:noFill/>
                <a:ln>
                  <a:noFill/>
                </a:ln>
                <a:effectLst/>
              </c:spPr>
              <c:txPr>
                <a:bodyPr rot="0" spcFirstLastPara="1" vertOverflow="ellipsis" vert="horz" wrap="square" anchor="ctr" anchorCtr="1"/>
                <a:lstStyle/>
                <a:p>
                  <a:pPr>
                    <a:defRPr sz="1400" b="0" i="0" u="none" strike="noStrike" kern="1200" baseline="0">
                      <a:solidFill>
                        <a:srgbClr val="1E628D"/>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97-8044-9BAD-98FFD42F71C4}"/>
                </c:ext>
              </c:extLst>
            </c:dLbl>
            <c:dLbl>
              <c:idx val="1"/>
              <c:layout>
                <c:manualLayout>
                  <c:x val="-1.6125674278151837E-3"/>
                  <c:y val="0"/>
                </c:manualLayout>
              </c:layout>
              <c:spPr>
                <a:noFill/>
                <a:ln>
                  <a:noFill/>
                </a:ln>
                <a:effectLst/>
              </c:spPr>
              <c:txPr>
                <a:bodyPr rot="0" spcFirstLastPara="1" vertOverflow="ellipsis" vert="horz" wrap="square" anchor="ctr" anchorCtr="1"/>
                <a:lstStyle/>
                <a:p>
                  <a:pPr>
                    <a:defRPr sz="1400" b="0" i="0" u="none" strike="noStrike" kern="1200" baseline="0">
                      <a:solidFill>
                        <a:srgbClr val="1E628D"/>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97-8044-9BAD-98FFD42F71C4}"/>
                </c:ext>
              </c:extLst>
            </c:dLbl>
            <c:dLbl>
              <c:idx val="2"/>
              <c:layout>
                <c:manualLayout>
                  <c:x val="-6.903363724743928E-5"/>
                  <c:y val="0"/>
                </c:manualLayout>
              </c:layout>
              <c:spPr>
                <a:noFill/>
                <a:ln>
                  <a:noFill/>
                </a:ln>
                <a:effectLst/>
              </c:spPr>
              <c:txPr>
                <a:bodyPr rot="0" spcFirstLastPara="1" vertOverflow="ellipsis" vert="horz" wrap="square" anchor="ctr" anchorCtr="1"/>
                <a:lstStyle/>
                <a:p>
                  <a:pPr>
                    <a:defRPr sz="1400" b="0" i="0" u="none" strike="noStrike" kern="1200" baseline="0">
                      <a:solidFill>
                        <a:srgbClr val="1E628D"/>
                      </a:solidFill>
                      <a:latin typeface="KingsBureauGrot FiveOne" panose="02000506040000020004" pitchFamily="2"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97-8044-9BAD-98FFD42F71C4}"/>
                </c:ext>
              </c:extLst>
            </c:dLbl>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Charities and NGOs</c:v>
                </c:pt>
                <c:pt idx="1">
                  <c:v>Religious organisations </c:v>
                </c:pt>
                <c:pt idx="2">
                  <c:v>Ordinary people</c:v>
                </c:pt>
                <c:pt idx="3">
                  <c:v>Businesses</c:v>
                </c:pt>
                <c:pt idx="4">
                  <c:v>International organisations (for example the EU or UN)</c:v>
                </c:pt>
                <c:pt idx="5">
                  <c:v>National governments</c:v>
                </c:pt>
                <c:pt idx="6">
                  <c:v>The very rich (for example the top 1%)</c:v>
                </c:pt>
              </c:strCache>
            </c:strRef>
          </c:cat>
          <c:val>
            <c:numRef>
              <c:f>Sheet1!$C$2:$C$8</c:f>
              <c:numCache>
                <c:formatCode>0%</c:formatCode>
                <c:ptCount val="7"/>
                <c:pt idx="0">
                  <c:v>0.01</c:v>
                </c:pt>
                <c:pt idx="1">
                  <c:v>0.02</c:v>
                </c:pt>
                <c:pt idx="2">
                  <c:v>0.03</c:v>
                </c:pt>
                <c:pt idx="3">
                  <c:v>0.09</c:v>
                </c:pt>
                <c:pt idx="4">
                  <c:v>0.1</c:v>
                </c:pt>
                <c:pt idx="5">
                  <c:v>0.21</c:v>
                </c:pt>
                <c:pt idx="6">
                  <c:v>0.4</c:v>
                </c:pt>
              </c:numCache>
            </c:numRef>
          </c:val>
          <c:extLst>
            <c:ext xmlns:c16="http://schemas.microsoft.com/office/drawing/2014/chart" uri="{C3380CC4-5D6E-409C-BE32-E72D297353CC}">
              <c16:uniqueId val="{00000002-1597-8044-9BAD-98FFD42F71C4}"/>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accent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t"/>
      <c:layout>
        <c:manualLayout>
          <c:xMode val="edge"/>
          <c:yMode val="edge"/>
          <c:x val="0.45425316137277377"/>
          <c:y val="3.3175608960880898E-2"/>
          <c:w val="0.24221970854435892"/>
          <c:h val="6.023034765441120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rgbClr val="FFFFFF"/>
          </a:solidFill>
          <a:latin typeface="KingsBureauGrot FiveOne" panose="02000506040000020004" pitchFamily="2" charset="0"/>
          <a:cs typeface="Arial" panose="020B0604020202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91672280560615904"/>
          <c:h val="0.86799050925925936"/>
        </c:manualLayout>
      </c:layout>
      <c:barChart>
        <c:barDir val="bar"/>
        <c:grouping val="clustered"/>
        <c:varyColors val="0"/>
        <c:ser>
          <c:idx val="0"/>
          <c:order val="0"/>
          <c:tx>
            <c:strRef>
              <c:f>Sheet1!$B$1</c:f>
              <c:strCache>
                <c:ptCount val="1"/>
                <c:pt idx="0">
                  <c:v>Baby Boomer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Sheet1!$B$2:$B$4</c:f>
              <c:numCache>
                <c:formatCode>0%</c:formatCode>
                <c:ptCount val="3"/>
                <c:pt idx="0">
                  <c:v>0.14000000000000001</c:v>
                </c:pt>
                <c:pt idx="1">
                  <c:v>0.13</c:v>
                </c:pt>
                <c:pt idx="2">
                  <c:v>0.34</c:v>
                </c:pt>
              </c:numCache>
            </c:numRef>
          </c:val>
          <c:extLst>
            <c:ext xmlns:c16="http://schemas.microsoft.com/office/drawing/2014/chart" uri="{C3380CC4-5D6E-409C-BE32-E72D297353CC}">
              <c16:uniqueId val="{00000000-D03D-4754-8A23-F8E8E7FD5409}"/>
            </c:ext>
          </c:extLst>
        </c:ser>
        <c:ser>
          <c:idx val="1"/>
          <c:order val="1"/>
          <c:tx>
            <c:strRef>
              <c:f>Sheet1!$C$1</c:f>
              <c:strCache>
                <c:ptCount val="1"/>
                <c:pt idx="0">
                  <c:v>Gen X</c:v>
                </c:pt>
              </c:strCache>
            </c:strRef>
          </c:tx>
          <c:spPr>
            <a:solidFill>
              <a:srgbClr val="A09D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Sheet1!$C$2:$C$4</c:f>
              <c:numCache>
                <c:formatCode>0%</c:formatCode>
                <c:ptCount val="3"/>
                <c:pt idx="0">
                  <c:v>0.14000000000000001</c:v>
                </c:pt>
                <c:pt idx="1">
                  <c:v>0.16</c:v>
                </c:pt>
                <c:pt idx="2">
                  <c:v>0.35</c:v>
                </c:pt>
              </c:numCache>
            </c:numRef>
          </c:val>
          <c:extLst>
            <c:ext xmlns:c16="http://schemas.microsoft.com/office/drawing/2014/chart" uri="{C3380CC4-5D6E-409C-BE32-E72D297353CC}">
              <c16:uniqueId val="{00000001-D03D-4754-8A23-F8E8E7FD5409}"/>
            </c:ext>
          </c:extLst>
        </c:ser>
        <c:ser>
          <c:idx val="2"/>
          <c:order val="2"/>
          <c:tx>
            <c:strRef>
              <c:f>Sheet1!$D$1</c:f>
              <c:strCache>
                <c:ptCount val="1"/>
                <c:pt idx="0">
                  <c:v>Millennial</c:v>
                </c:pt>
              </c:strCache>
            </c:strRef>
          </c:tx>
          <c:spPr>
            <a:solidFill>
              <a:srgbClr val="3EB9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Sheet1!$D$2:$D$4</c:f>
              <c:numCache>
                <c:formatCode>0%</c:formatCode>
                <c:ptCount val="3"/>
                <c:pt idx="0">
                  <c:v>0.14000000000000001</c:v>
                </c:pt>
                <c:pt idx="1">
                  <c:v>0.2</c:v>
                </c:pt>
                <c:pt idx="2">
                  <c:v>0.28999999999999998</c:v>
                </c:pt>
              </c:numCache>
            </c:numRef>
          </c:val>
          <c:extLst>
            <c:ext xmlns:c16="http://schemas.microsoft.com/office/drawing/2014/chart" uri="{C3380CC4-5D6E-409C-BE32-E72D297353CC}">
              <c16:uniqueId val="{00000002-D03D-4754-8A23-F8E8E7FD5409}"/>
            </c:ext>
          </c:extLst>
        </c:ser>
        <c:ser>
          <c:idx val="3"/>
          <c:order val="3"/>
          <c:tx>
            <c:strRef>
              <c:f>Sheet1!$E$1</c:f>
              <c:strCache>
                <c:ptCount val="1"/>
                <c:pt idx="0">
                  <c:v>Gen Z</c:v>
                </c:pt>
              </c:strCache>
            </c:strRef>
          </c:tx>
          <c:spPr>
            <a:solidFill>
              <a:srgbClr val="FF5E05">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Sheet1!$E$2:$E$4</c:f>
              <c:numCache>
                <c:formatCode>0%</c:formatCode>
                <c:ptCount val="3"/>
                <c:pt idx="0">
                  <c:v>0.1</c:v>
                </c:pt>
                <c:pt idx="1">
                  <c:v>0.17</c:v>
                </c:pt>
                <c:pt idx="2">
                  <c:v>0.28000000000000003</c:v>
                </c:pt>
              </c:numCache>
            </c:numRef>
          </c:val>
          <c:extLst>
            <c:ext xmlns:c16="http://schemas.microsoft.com/office/drawing/2014/chart" uri="{C3380CC4-5D6E-409C-BE32-E72D297353CC}">
              <c16:uniqueId val="{00000003-D03D-4754-8A23-F8E8E7FD5409}"/>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r"/>
      <c:layout>
        <c:manualLayout>
          <c:xMode val="edge"/>
          <c:yMode val="edge"/>
          <c:x val="2.5586037146730793E-4"/>
          <c:y val="0"/>
          <c:w val="0.9969692235588189"/>
          <c:h val="9.08290500482665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chemeClr val="tx1"/>
          </a:solidFill>
          <a:latin typeface="KingsBureauGrot FiveOne" panose="02000506040000020004" pitchFamily="2" charset="0"/>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34720008338217506"/>
          <c:h val="0.86799050925925936"/>
        </c:manualLayout>
      </c:layout>
      <c:barChart>
        <c:barDir val="bar"/>
        <c:grouping val="clustered"/>
        <c:varyColors val="0"/>
        <c:ser>
          <c:idx val="0"/>
          <c:order val="0"/>
          <c:tx>
            <c:strRef>
              <c:f>Sheet1!$B$1</c:f>
              <c:strCache>
                <c:ptCount val="1"/>
                <c:pt idx="0">
                  <c:v>Conservative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Sheet1!$B$2:$B$4</c:f>
              <c:numCache>
                <c:formatCode>0%</c:formatCode>
                <c:ptCount val="3"/>
                <c:pt idx="0">
                  <c:v>0.12</c:v>
                </c:pt>
                <c:pt idx="1">
                  <c:v>0.15</c:v>
                </c:pt>
                <c:pt idx="2">
                  <c:v>0.32</c:v>
                </c:pt>
              </c:numCache>
            </c:numRef>
          </c:val>
          <c:extLst>
            <c:ext xmlns:c16="http://schemas.microsoft.com/office/drawing/2014/chart" uri="{C3380CC4-5D6E-409C-BE32-E72D297353CC}">
              <c16:uniqueId val="{00000000-878A-4720-84E8-D59AEADB6969}"/>
            </c:ext>
          </c:extLst>
        </c:ser>
        <c:ser>
          <c:idx val="1"/>
          <c:order val="1"/>
          <c:tx>
            <c:strRef>
              <c:f>Sheet1!$C$1</c:f>
              <c:strCache>
                <c:ptCount val="1"/>
                <c:pt idx="0">
                  <c:v>Labour</c:v>
                </c:pt>
              </c:strCache>
            </c:strRef>
          </c:tx>
          <c:spPr>
            <a:solidFill>
              <a:srgbClr val="DA2E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Sheet1!$C$2:$C$4</c:f>
              <c:numCache>
                <c:formatCode>0%</c:formatCode>
                <c:ptCount val="3"/>
                <c:pt idx="0">
                  <c:v>0.15</c:v>
                </c:pt>
                <c:pt idx="1">
                  <c:v>0.19</c:v>
                </c:pt>
                <c:pt idx="2">
                  <c:v>0.36</c:v>
                </c:pt>
              </c:numCache>
            </c:numRef>
          </c:val>
          <c:extLst>
            <c:ext xmlns:c16="http://schemas.microsoft.com/office/drawing/2014/chart" uri="{C3380CC4-5D6E-409C-BE32-E72D297353CC}">
              <c16:uniqueId val="{00000001-878A-4720-84E8-D59AEADB6969}"/>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1.92697377956297E-2"/>
          <c:w val="0.91672280560615904"/>
          <c:h val="0.9532451802659706"/>
        </c:manualLayout>
      </c:layout>
      <c:barChart>
        <c:barDir val="bar"/>
        <c:grouping val="clustered"/>
        <c:varyColors val="0"/>
        <c:ser>
          <c:idx val="0"/>
          <c:order val="0"/>
          <c:tx>
            <c:strRef>
              <c:f>Sheet1!$B$1</c:f>
              <c:strCache>
                <c:ptCount val="1"/>
                <c:pt idx="0">
                  <c:v>Students</c:v>
                </c:pt>
              </c:strCache>
            </c:strRef>
          </c:tx>
          <c:spPr>
            <a:solidFill>
              <a:srgbClr val="1E628D"/>
            </a:solidFill>
            <a:ln>
              <a:noFill/>
            </a:ln>
            <a:effectLst/>
          </c:spPr>
          <c:invertIfNegative val="0"/>
          <c:dPt>
            <c:idx val="0"/>
            <c:invertIfNegative val="0"/>
            <c:bubble3D val="0"/>
            <c:spPr>
              <a:solidFill>
                <a:srgbClr val="E4E4E2"/>
              </a:solidFill>
              <a:ln>
                <a:noFill/>
              </a:ln>
              <a:effectLst/>
            </c:spPr>
            <c:extLst>
              <c:ext xmlns:c16="http://schemas.microsoft.com/office/drawing/2014/chart" uri="{C3380CC4-5D6E-409C-BE32-E72D297353CC}">
                <c16:uniqueId val="{00000001-A53D-ED4A-9E3D-2AAE302271FA}"/>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A53D-ED4A-9E3D-2AAE302271FA}"/>
                </c:ext>
              </c:extLst>
            </c:dLbl>
            <c:dLbl>
              <c:idx val="1"/>
              <c:layout>
                <c:manualLayout>
                  <c:x val="-0.11751474721062663"/>
                  <c:y val="8.81944444444444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53D-ED4A-9E3D-2AAE302271F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Don't know</c:v>
                </c:pt>
                <c:pt idx="1">
                  <c:v>All/mostly down to factors outside their control</c:v>
                </c:pt>
                <c:pt idx="2">
                  <c:v>Equally down to their hard work and factors outside control</c:v>
                </c:pt>
                <c:pt idx="3">
                  <c:v>All/mostly down to their hard work</c:v>
                </c:pt>
              </c:strCache>
            </c:strRef>
          </c:cat>
          <c:val>
            <c:numRef>
              <c:f>Sheet1!$B$2:$B$5</c:f>
              <c:numCache>
                <c:formatCode>0%</c:formatCode>
                <c:ptCount val="4"/>
                <c:pt idx="0">
                  <c:v>0.14000000000000001</c:v>
                </c:pt>
                <c:pt idx="1">
                  <c:v>0.31</c:v>
                </c:pt>
                <c:pt idx="2">
                  <c:v>0.34</c:v>
                </c:pt>
                <c:pt idx="3">
                  <c:v>0.21</c:v>
                </c:pt>
              </c:numCache>
            </c:numRef>
          </c:val>
          <c:extLst>
            <c:ext xmlns:c16="http://schemas.microsoft.com/office/drawing/2014/chart" uri="{C3380CC4-5D6E-409C-BE32-E72D297353CC}">
              <c16:uniqueId val="{00000003-A53D-ED4A-9E3D-2AAE302271FA}"/>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5"/>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plotVisOnly val="1"/>
    <c:dispBlanksAs val="gap"/>
    <c:showDLblsOverMax val="0"/>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5B645F"/>
                </a:solidFill>
                <a:latin typeface="+mn-lt"/>
                <a:ea typeface="+mn-ea"/>
                <a:cs typeface="+mn-cs"/>
              </a:defRPr>
            </a:pPr>
            <a:r>
              <a:rPr lang="en-GB" b="1">
                <a:solidFill>
                  <a:srgbClr val="5B645F"/>
                </a:solidFill>
                <a:latin typeface="Century Gothic" panose="020B0502020202020204" pitchFamily="34" charset="0"/>
              </a:rPr>
              <a:t> </a:t>
            </a:r>
            <a:r>
              <a:rPr lang="en-GB" sz="1862" b="1" i="0" u="none" strike="noStrike" kern="1200" spc="0" baseline="0">
                <a:solidFill>
                  <a:srgbClr val="5B645F"/>
                </a:solidFill>
                <a:latin typeface="Century Gothic" panose="020B0502020202020204" pitchFamily="34" charset="0"/>
              </a:rPr>
              <a:t>Is the wealth gap in Britain getting bigger, staying the same or getting smaller?</a:t>
            </a:r>
            <a:endParaRPr lang="en-US" sz="1862" b="1" i="0" u="none" strike="noStrike" kern="1200" spc="0" baseline="0">
              <a:solidFill>
                <a:srgbClr val="5B645F"/>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5B645F"/>
                </a:solidFill>
              </a:defRPr>
            </a:pPr>
            <a:endParaRPr lang="en-US" b="1">
              <a:solidFill>
                <a:srgbClr val="5B645F"/>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5B645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2">
                <a:lumMod val="60000"/>
                <a:lumOff val="4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0-EE5E-472C-8B36-1463A9A21976}"/>
              </c:ext>
            </c:extLst>
          </c:dPt>
          <c:dLbls>
            <c:dLbl>
              <c:idx val="0"/>
              <c:tx>
                <c:rich>
                  <a:bodyPr/>
                  <a:lstStyle/>
                  <a:p>
                    <a:fld id="{6A305C3C-C51B-4AEB-B264-AA786AF90D43}"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E5E-472C-8B36-1463A9A21976}"/>
                </c:ext>
              </c:extLst>
            </c:dLbl>
            <c:dLbl>
              <c:idx val="1"/>
              <c:tx>
                <c:rich>
                  <a:bodyPr/>
                  <a:lstStyle/>
                  <a:p>
                    <a:fld id="{ACDA0BE5-3C2E-421A-8FEF-9BEFA0AF87D3}"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B69-4A55-8B0A-9EEAFBC22F2E}"/>
                </c:ext>
              </c:extLst>
            </c:dLbl>
            <c:dLbl>
              <c:idx val="2"/>
              <c:layout>
                <c:manualLayout>
                  <c:x val="1.2079118798799164E-3"/>
                  <c:y val="8.2892664279354891E-2"/>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Century Gothic" panose="020B0502020202020204" pitchFamily="34" charset="0"/>
                        <a:ea typeface="+mn-ea"/>
                        <a:cs typeface="+mn-cs"/>
                      </a:defRPr>
                    </a:pPr>
                    <a:fld id="{5CDB91DB-FF49-4AE8-8E0B-42C3E4D95EEF}" type="VALUE">
                      <a:rPr lang="en-US">
                        <a:latin typeface="Arial" panose="020B0604020202020204" pitchFamily="34" charset="0"/>
                        <a:cs typeface="Arial" panose="020B0604020202020204" pitchFamily="34" charset="0"/>
                      </a:rPr>
                      <a:pPr>
                        <a:defRPr sz="2000" b="1">
                          <a:solidFill>
                            <a:schemeClr val="bg1"/>
                          </a:solidFill>
                          <a:latin typeface="Century Gothic" panose="020B0502020202020204" pitchFamily="34"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7.1743973661053465E-2"/>
                      <c:h val="7.1579822114485242E-2"/>
                    </c:manualLayout>
                  </c15:layout>
                  <c15:dlblFieldTable/>
                  <c15:showDataLabelsRange val="0"/>
                </c:ext>
                <c:ext xmlns:c16="http://schemas.microsoft.com/office/drawing/2014/chart" uri="{C3380CC4-5D6E-409C-BE32-E72D297353CC}">
                  <c16:uniqueId val="{00000003-8073-455A-8A97-9923A62FDAC3}"/>
                </c:ext>
              </c:extLst>
            </c:dLbl>
            <c:dLbl>
              <c:idx val="3"/>
              <c:tx>
                <c:rich>
                  <a:bodyPr/>
                  <a:lstStyle/>
                  <a:p>
                    <a:fld id="{0821D111-D092-4AE0-84CF-28645291D08F}"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B69-4A55-8B0A-9EEAFBC22F2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Getting bigger</c:v>
                </c:pt>
                <c:pt idx="1">
                  <c:v>Staying roughly the same</c:v>
                </c:pt>
                <c:pt idx="2">
                  <c:v>Getting smaller</c:v>
                </c:pt>
                <c:pt idx="3">
                  <c:v>Don’t know</c:v>
                </c:pt>
              </c:strCache>
            </c:strRef>
          </c:cat>
          <c:val>
            <c:numRef>
              <c:f>Sheet1!$B$2:$B$5</c:f>
              <c:numCache>
                <c:formatCode>0%</c:formatCode>
                <c:ptCount val="4"/>
                <c:pt idx="0">
                  <c:v>0.65141266182334145</c:v>
                </c:pt>
                <c:pt idx="1">
                  <c:v>0.18033496809867866</c:v>
                </c:pt>
                <c:pt idx="2">
                  <c:v>7.9125541182333434E-2</c:v>
                </c:pt>
                <c:pt idx="3">
                  <c:v>8.9126828895645674E-2</c:v>
                </c:pt>
              </c:numCache>
            </c:numRef>
          </c:val>
          <c:extLst>
            <c:ext xmlns:c16="http://schemas.microsoft.com/office/drawing/2014/chart" uri="{C3380CC4-5D6E-409C-BE32-E72D297353CC}">
              <c16:uniqueId val="{00000000-8073-455A-8A97-9923A62FDAC3}"/>
            </c:ext>
          </c:extLst>
        </c:ser>
        <c:dLbls>
          <c:showLegendKey val="0"/>
          <c:showVal val="0"/>
          <c:showCatName val="0"/>
          <c:showSerName val="0"/>
          <c:showPercent val="0"/>
          <c:showBubbleSize val="0"/>
        </c:dLbls>
        <c:gapWidth val="219"/>
        <c:overlap val="-27"/>
        <c:axId val="1953270127"/>
        <c:axId val="1953271567"/>
      </c:barChart>
      <c:catAx>
        <c:axId val="195327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5B645F"/>
                </a:solidFill>
                <a:latin typeface="+mn-lt"/>
                <a:ea typeface="+mn-ea"/>
                <a:cs typeface="+mn-cs"/>
              </a:defRPr>
            </a:pPr>
            <a:endParaRPr lang="en-US"/>
          </a:p>
        </c:txPr>
        <c:crossAx val="1953271567"/>
        <c:crosses val="autoZero"/>
        <c:auto val="1"/>
        <c:lblAlgn val="ctr"/>
        <c:lblOffset val="100"/>
        <c:noMultiLvlLbl val="0"/>
      </c:catAx>
      <c:valAx>
        <c:axId val="1953271567"/>
        <c:scaling>
          <c:orientation val="minMax"/>
        </c:scaling>
        <c:delete val="1"/>
        <c:axPos val="l"/>
        <c:numFmt formatCode="0%" sourceLinked="1"/>
        <c:majorTickMark val="none"/>
        <c:minorTickMark val="none"/>
        <c:tickLblPos val="nextTo"/>
        <c:crossAx val="195327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34720008338217506"/>
          <c:h val="0.86799050925925936"/>
        </c:manualLayout>
      </c:layout>
      <c:barChart>
        <c:barDir val="bar"/>
        <c:grouping val="clustered"/>
        <c:varyColors val="0"/>
        <c:ser>
          <c:idx val="0"/>
          <c:order val="0"/>
          <c:tx>
            <c:strRef>
              <c:f>Sheet1!$B$1</c:f>
              <c:strCache>
                <c:ptCount val="1"/>
                <c:pt idx="0">
                  <c:v>Conservative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Don't know</c:v>
                </c:pt>
                <c:pt idx="1">
                  <c:v>All/mostly down to factors outside their control</c:v>
                </c:pt>
                <c:pt idx="2">
                  <c:v>Equally down to their hard work and factors outside control</c:v>
                </c:pt>
                <c:pt idx="3">
                  <c:v>All/mostly down to their hard work</c:v>
                </c:pt>
              </c:strCache>
            </c:strRef>
          </c:cat>
          <c:val>
            <c:numRef>
              <c:f>Sheet1!$B$2:$B$5</c:f>
              <c:numCache>
                <c:formatCode>0%</c:formatCode>
                <c:ptCount val="4"/>
                <c:pt idx="0">
                  <c:v>0.1</c:v>
                </c:pt>
                <c:pt idx="1">
                  <c:v>0.24</c:v>
                </c:pt>
                <c:pt idx="2">
                  <c:v>0.39</c:v>
                </c:pt>
                <c:pt idx="3">
                  <c:v>0.28000000000000003</c:v>
                </c:pt>
              </c:numCache>
            </c:numRef>
          </c:val>
          <c:extLst>
            <c:ext xmlns:c16="http://schemas.microsoft.com/office/drawing/2014/chart" uri="{C3380CC4-5D6E-409C-BE32-E72D297353CC}">
              <c16:uniqueId val="{00000000-42FB-2D4E-B916-58B7ED5974EF}"/>
            </c:ext>
          </c:extLst>
        </c:ser>
        <c:ser>
          <c:idx val="1"/>
          <c:order val="1"/>
          <c:tx>
            <c:strRef>
              <c:f>Sheet1!$C$1</c:f>
              <c:strCache>
                <c:ptCount val="1"/>
                <c:pt idx="0">
                  <c:v>Labour</c:v>
                </c:pt>
              </c:strCache>
            </c:strRef>
          </c:tx>
          <c:spPr>
            <a:solidFill>
              <a:srgbClr val="DA2E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Don't know</c:v>
                </c:pt>
                <c:pt idx="1">
                  <c:v>All/mostly down to factors outside their control</c:v>
                </c:pt>
                <c:pt idx="2">
                  <c:v>Equally down to their hard work and factors outside control</c:v>
                </c:pt>
                <c:pt idx="3">
                  <c:v>All/mostly down to their hard work</c:v>
                </c:pt>
              </c:strCache>
            </c:strRef>
          </c:cat>
          <c:val>
            <c:numRef>
              <c:f>Sheet1!$C$2:$C$5</c:f>
              <c:numCache>
                <c:formatCode>0%</c:formatCode>
                <c:ptCount val="4"/>
                <c:pt idx="0">
                  <c:v>0.14000000000000001</c:v>
                </c:pt>
                <c:pt idx="1">
                  <c:v>0.42</c:v>
                </c:pt>
                <c:pt idx="2">
                  <c:v>0.31</c:v>
                </c:pt>
                <c:pt idx="3">
                  <c:v>0.13</c:v>
                </c:pt>
              </c:numCache>
            </c:numRef>
          </c:val>
          <c:extLst>
            <c:ext xmlns:c16="http://schemas.microsoft.com/office/drawing/2014/chart" uri="{C3380CC4-5D6E-409C-BE32-E72D297353CC}">
              <c16:uniqueId val="{00000001-42FB-2D4E-B916-58B7ED5974EF}"/>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5"/>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70771614636901E-2"/>
          <c:y val="0.10452430555555554"/>
          <c:w val="0.91672280560615904"/>
          <c:h val="0.86799050925925936"/>
        </c:manualLayout>
      </c:layout>
      <c:barChart>
        <c:barDir val="bar"/>
        <c:grouping val="clustered"/>
        <c:varyColors val="0"/>
        <c:ser>
          <c:idx val="0"/>
          <c:order val="0"/>
          <c:tx>
            <c:strRef>
              <c:f>Sheet1!$B$1</c:f>
              <c:strCache>
                <c:ptCount val="1"/>
                <c:pt idx="0">
                  <c:v>Individualists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Sheet1!$B$2:$B$4</c:f>
              <c:numCache>
                <c:formatCode>0%</c:formatCode>
                <c:ptCount val="3"/>
                <c:pt idx="0">
                  <c:v>0.12</c:v>
                </c:pt>
                <c:pt idx="1">
                  <c:v>0.14000000000000001</c:v>
                </c:pt>
                <c:pt idx="2">
                  <c:v>0.3</c:v>
                </c:pt>
              </c:numCache>
            </c:numRef>
          </c:val>
          <c:extLst>
            <c:ext xmlns:c16="http://schemas.microsoft.com/office/drawing/2014/chart" uri="{C3380CC4-5D6E-409C-BE32-E72D297353CC}">
              <c16:uniqueId val="{00000000-D03D-4754-8A23-F8E8E7FD5409}"/>
            </c:ext>
          </c:extLst>
        </c:ser>
        <c:ser>
          <c:idx val="1"/>
          <c:order val="1"/>
          <c:tx>
            <c:strRef>
              <c:f>Sheet1!$C$1</c:f>
              <c:strCache>
                <c:ptCount val="1"/>
                <c:pt idx="0">
                  <c:v>In the middle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Sheet1!$C$2:$C$4</c:f>
              <c:numCache>
                <c:formatCode>0%</c:formatCode>
                <c:ptCount val="3"/>
                <c:pt idx="0">
                  <c:v>0.16</c:v>
                </c:pt>
                <c:pt idx="1">
                  <c:v>0.16</c:v>
                </c:pt>
                <c:pt idx="2">
                  <c:v>0.34</c:v>
                </c:pt>
              </c:numCache>
            </c:numRef>
          </c:val>
          <c:extLst>
            <c:ext xmlns:c16="http://schemas.microsoft.com/office/drawing/2014/chart" uri="{C3380CC4-5D6E-409C-BE32-E72D297353CC}">
              <c16:uniqueId val="{00000001-D03D-4754-8A23-F8E8E7FD5409}"/>
            </c:ext>
          </c:extLst>
        </c:ser>
        <c:ser>
          <c:idx val="2"/>
          <c:order val="2"/>
          <c:tx>
            <c:strRef>
              <c:f>Sheet1!$D$1</c:f>
              <c:strCache>
                <c:ptCount val="1"/>
                <c:pt idx="0">
                  <c:v>Structuralists</c:v>
                </c:pt>
              </c:strCache>
            </c:strRef>
          </c:tx>
          <c:spPr>
            <a:solidFill>
              <a:srgbClr val="FF5F05"/>
            </a:solidFill>
            <a:ln>
              <a:noFill/>
            </a:ln>
            <a:effectLst/>
          </c:spPr>
          <c:invertIfNegative val="0"/>
          <c:dLbls>
            <c:spPr>
              <a:solidFill>
                <a:srgbClr val="FF5F05"/>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Introduce a 50% top tax rate for those earning £150,000 and above</c:v>
                </c:pt>
                <c:pt idx="1">
                  <c:v>Introduce a new annual wealth tax on individual net wealth (financial assets minus debts) above £10 million </c:v>
                </c:pt>
                <c:pt idx="2">
                  <c:v>Reduce tax avoidance (where someone uses legal methods to reduce the amount of tax they pay) and use of tax havens </c:v>
                </c:pt>
              </c:strCache>
            </c:strRef>
          </c:cat>
          <c:val>
            <c:numRef>
              <c:f>Sheet1!$D$2:$D$4</c:f>
              <c:numCache>
                <c:formatCode>0%</c:formatCode>
                <c:ptCount val="3"/>
                <c:pt idx="0">
                  <c:v>0.14000000000000001</c:v>
                </c:pt>
                <c:pt idx="1">
                  <c:v>0.2</c:v>
                </c:pt>
                <c:pt idx="2">
                  <c:v>0.36</c:v>
                </c:pt>
              </c:numCache>
            </c:numRef>
          </c:val>
          <c:extLst>
            <c:ext xmlns:c16="http://schemas.microsoft.com/office/drawing/2014/chart" uri="{C3380CC4-5D6E-409C-BE32-E72D297353CC}">
              <c16:uniqueId val="{00000000-21CF-48B5-9A2F-4DBD4CA9C371}"/>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r"/>
      <c:layout>
        <c:manualLayout>
          <c:xMode val="edge"/>
          <c:yMode val="edge"/>
          <c:x val="0"/>
          <c:y val="0"/>
          <c:w val="0.99876283068783045"/>
          <c:h val="4.843888888888888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chemeClr val="tx1"/>
          </a:solidFill>
          <a:latin typeface="KingsBureauGrot FiveOne" panose="02000506040000020004" pitchFamily="2"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91672280560615904"/>
          <c:h val="0.86799050925925936"/>
        </c:manualLayout>
      </c:layout>
      <c:barChart>
        <c:barDir val="bar"/>
        <c:grouping val="clustered"/>
        <c:varyColors val="0"/>
        <c:ser>
          <c:idx val="0"/>
          <c:order val="0"/>
          <c:tx>
            <c:strRef>
              <c:f>Sheet1!$B$1</c:f>
              <c:strCache>
                <c:ptCount val="1"/>
                <c:pt idx="0">
                  <c:v>Baby Boomer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Sheet1!$B$2:$B$4</c:f>
              <c:numCache>
                <c:formatCode>0%</c:formatCode>
                <c:ptCount val="3"/>
                <c:pt idx="0">
                  <c:v>0.03</c:v>
                </c:pt>
                <c:pt idx="1">
                  <c:v>0.16</c:v>
                </c:pt>
                <c:pt idx="2">
                  <c:v>0.25</c:v>
                </c:pt>
              </c:numCache>
            </c:numRef>
          </c:val>
          <c:extLst>
            <c:ext xmlns:c16="http://schemas.microsoft.com/office/drawing/2014/chart" uri="{C3380CC4-5D6E-409C-BE32-E72D297353CC}">
              <c16:uniqueId val="{00000000-52D1-474B-8DD0-A59E306994A3}"/>
            </c:ext>
          </c:extLst>
        </c:ser>
        <c:ser>
          <c:idx val="1"/>
          <c:order val="1"/>
          <c:tx>
            <c:strRef>
              <c:f>Sheet1!$C$1</c:f>
              <c:strCache>
                <c:ptCount val="1"/>
                <c:pt idx="0">
                  <c:v>Gen X</c:v>
                </c:pt>
              </c:strCache>
            </c:strRef>
          </c:tx>
          <c:spPr>
            <a:solidFill>
              <a:srgbClr val="A09D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Sheet1!$C$2:$C$4</c:f>
              <c:numCache>
                <c:formatCode>0%</c:formatCode>
                <c:ptCount val="3"/>
                <c:pt idx="0">
                  <c:v>0.04</c:v>
                </c:pt>
                <c:pt idx="1">
                  <c:v>0.23</c:v>
                </c:pt>
                <c:pt idx="2">
                  <c:v>0.25</c:v>
                </c:pt>
              </c:numCache>
            </c:numRef>
          </c:val>
          <c:extLst>
            <c:ext xmlns:c16="http://schemas.microsoft.com/office/drawing/2014/chart" uri="{C3380CC4-5D6E-409C-BE32-E72D297353CC}">
              <c16:uniqueId val="{00000004-52D1-474B-8DD0-A59E306994A3}"/>
            </c:ext>
          </c:extLst>
        </c:ser>
        <c:ser>
          <c:idx val="2"/>
          <c:order val="2"/>
          <c:tx>
            <c:strRef>
              <c:f>Sheet1!$D$1</c:f>
              <c:strCache>
                <c:ptCount val="1"/>
                <c:pt idx="0">
                  <c:v>Millennial</c:v>
                </c:pt>
              </c:strCache>
            </c:strRef>
          </c:tx>
          <c:spPr>
            <a:solidFill>
              <a:srgbClr val="3EB9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Sheet1!$D$2:$D$4</c:f>
              <c:numCache>
                <c:formatCode>0%</c:formatCode>
                <c:ptCount val="3"/>
                <c:pt idx="0">
                  <c:v>0.13</c:v>
                </c:pt>
                <c:pt idx="1">
                  <c:v>0.24</c:v>
                </c:pt>
                <c:pt idx="2">
                  <c:v>0.16</c:v>
                </c:pt>
              </c:numCache>
            </c:numRef>
          </c:val>
          <c:extLst>
            <c:ext xmlns:c16="http://schemas.microsoft.com/office/drawing/2014/chart" uri="{C3380CC4-5D6E-409C-BE32-E72D297353CC}">
              <c16:uniqueId val="{00000006-52D1-474B-8DD0-A59E306994A3}"/>
            </c:ext>
          </c:extLst>
        </c:ser>
        <c:ser>
          <c:idx val="3"/>
          <c:order val="3"/>
          <c:tx>
            <c:strRef>
              <c:f>Sheet1!$E$1</c:f>
              <c:strCache>
                <c:ptCount val="1"/>
                <c:pt idx="0">
                  <c:v>Gen Z</c:v>
                </c:pt>
              </c:strCache>
            </c:strRef>
          </c:tx>
          <c:spPr>
            <a:solidFill>
              <a:srgbClr val="FF5E05">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Sheet1!$E$2:$E$4</c:f>
              <c:numCache>
                <c:formatCode>0%</c:formatCode>
                <c:ptCount val="3"/>
                <c:pt idx="0">
                  <c:v>0.16</c:v>
                </c:pt>
                <c:pt idx="1">
                  <c:v>0.19</c:v>
                </c:pt>
                <c:pt idx="2">
                  <c:v>0.19</c:v>
                </c:pt>
              </c:numCache>
            </c:numRef>
          </c:val>
          <c:extLst>
            <c:ext xmlns:c16="http://schemas.microsoft.com/office/drawing/2014/chart" uri="{C3380CC4-5D6E-409C-BE32-E72D297353CC}">
              <c16:uniqueId val="{00000007-52D1-474B-8DD0-A59E306994A3}"/>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3"/>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r"/>
      <c:layout>
        <c:manualLayout>
          <c:xMode val="edge"/>
          <c:yMode val="edge"/>
          <c:x val="2.5586037146730793E-4"/>
          <c:y val="0"/>
          <c:w val="0.9969692235588189"/>
          <c:h val="9.08290500482665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chemeClr val="tx1"/>
          </a:solidFill>
          <a:latin typeface="KingsBureauGrot FiveOne" panose="02000506040000020004" pitchFamily="2" charset="0"/>
          <a:cs typeface="Arial" panose="020B0604020202020204" pitchFamily="34"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55324579773199756"/>
          <c:h val="0.86799050925925936"/>
        </c:manualLayout>
      </c:layout>
      <c:barChart>
        <c:barDir val="bar"/>
        <c:grouping val="clustered"/>
        <c:varyColors val="0"/>
        <c:ser>
          <c:idx val="0"/>
          <c:order val="0"/>
          <c:tx>
            <c:strRef>
              <c:f>Sheet1!$B$1</c:f>
              <c:strCache>
                <c:ptCount val="1"/>
                <c:pt idx="0">
                  <c:v>Conservative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Sheet1!$B$2:$B$4</c:f>
              <c:numCache>
                <c:formatCode>0%</c:formatCode>
                <c:ptCount val="3"/>
                <c:pt idx="0">
                  <c:v>0.08</c:v>
                </c:pt>
                <c:pt idx="1">
                  <c:v>0.12</c:v>
                </c:pt>
                <c:pt idx="2">
                  <c:v>0.23</c:v>
                </c:pt>
              </c:numCache>
            </c:numRef>
          </c:val>
          <c:extLst>
            <c:ext xmlns:c16="http://schemas.microsoft.com/office/drawing/2014/chart" uri="{C3380CC4-5D6E-409C-BE32-E72D297353CC}">
              <c16:uniqueId val="{00000000-75F6-400D-BF4A-2C8ACAFEE7EF}"/>
            </c:ext>
          </c:extLst>
        </c:ser>
        <c:ser>
          <c:idx val="1"/>
          <c:order val="1"/>
          <c:tx>
            <c:strRef>
              <c:f>Sheet1!$C$1</c:f>
              <c:strCache>
                <c:ptCount val="1"/>
                <c:pt idx="0">
                  <c:v>Labour</c:v>
                </c:pt>
              </c:strCache>
            </c:strRef>
          </c:tx>
          <c:spPr>
            <a:solidFill>
              <a:srgbClr val="DA2E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Sheet1!$C$2:$C$4</c:f>
              <c:numCache>
                <c:formatCode>0%</c:formatCode>
                <c:ptCount val="3"/>
                <c:pt idx="0">
                  <c:v>0.06</c:v>
                </c:pt>
                <c:pt idx="1">
                  <c:v>0.31</c:v>
                </c:pt>
                <c:pt idx="2">
                  <c:v>0.25</c:v>
                </c:pt>
              </c:numCache>
            </c:numRef>
          </c:val>
          <c:extLst>
            <c:ext xmlns:c16="http://schemas.microsoft.com/office/drawing/2014/chart" uri="{C3380CC4-5D6E-409C-BE32-E72D297353CC}">
              <c16:uniqueId val="{00000001-75F6-400D-BF4A-2C8ACAFEE7EF}"/>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t"/>
      <c:layout>
        <c:manualLayout>
          <c:xMode val="edge"/>
          <c:yMode val="edge"/>
          <c:x val="0.29923579006148893"/>
          <c:y val="0"/>
          <c:w val="0.40152823892612155"/>
          <c:h val="7.201776260107026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70771614636901E-2"/>
          <c:y val="0.10452430555555554"/>
          <c:w val="0.91672280560615904"/>
          <c:h val="0.86799050925925936"/>
        </c:manualLayout>
      </c:layout>
      <c:barChart>
        <c:barDir val="bar"/>
        <c:grouping val="clustered"/>
        <c:varyColors val="0"/>
        <c:ser>
          <c:idx val="0"/>
          <c:order val="0"/>
          <c:tx>
            <c:strRef>
              <c:f>Sheet1!$B$1</c:f>
              <c:strCache>
                <c:ptCount val="1"/>
                <c:pt idx="0">
                  <c:v>Individualists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Sheet1!$B$2:$B$4</c:f>
              <c:numCache>
                <c:formatCode>0%</c:formatCode>
                <c:ptCount val="3"/>
                <c:pt idx="0">
                  <c:v>0.08</c:v>
                </c:pt>
                <c:pt idx="1">
                  <c:v>0.14000000000000001</c:v>
                </c:pt>
                <c:pt idx="2">
                  <c:v>0.21</c:v>
                </c:pt>
              </c:numCache>
            </c:numRef>
          </c:val>
          <c:extLst>
            <c:ext xmlns:c16="http://schemas.microsoft.com/office/drawing/2014/chart" uri="{C3380CC4-5D6E-409C-BE32-E72D297353CC}">
              <c16:uniqueId val="{00000000-52D1-474B-8DD0-A59E306994A3}"/>
            </c:ext>
          </c:extLst>
        </c:ser>
        <c:ser>
          <c:idx val="1"/>
          <c:order val="1"/>
          <c:tx>
            <c:strRef>
              <c:f>Sheet1!$C$1</c:f>
              <c:strCache>
                <c:ptCount val="1"/>
                <c:pt idx="0">
                  <c:v>In the middle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Sheet1!$C$2:$C$4</c:f>
              <c:numCache>
                <c:formatCode>0%</c:formatCode>
                <c:ptCount val="3"/>
                <c:pt idx="0">
                  <c:v>0.09</c:v>
                </c:pt>
                <c:pt idx="1">
                  <c:v>0.17</c:v>
                </c:pt>
                <c:pt idx="2">
                  <c:v>0.23</c:v>
                </c:pt>
              </c:numCache>
            </c:numRef>
          </c:val>
          <c:extLst>
            <c:ext xmlns:c16="http://schemas.microsoft.com/office/drawing/2014/chart" uri="{C3380CC4-5D6E-409C-BE32-E72D297353CC}">
              <c16:uniqueId val="{00000004-52D1-474B-8DD0-A59E306994A3}"/>
            </c:ext>
          </c:extLst>
        </c:ser>
        <c:ser>
          <c:idx val="2"/>
          <c:order val="2"/>
          <c:tx>
            <c:strRef>
              <c:f>Sheet1!$D$1</c:f>
              <c:strCache>
                <c:ptCount val="1"/>
                <c:pt idx="0">
                  <c:v>Structuralists</c:v>
                </c:pt>
              </c:strCache>
            </c:strRef>
          </c:tx>
          <c:spPr>
            <a:solidFill>
              <a:srgbClr val="FF5F0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Increasing child benefit</c:v>
                </c:pt>
                <c:pt idx="1">
                  <c:v>Universal Basic Income</c:v>
                </c:pt>
                <c:pt idx="2">
                  <c:v>Benefits for those with ill-health</c:v>
                </c:pt>
              </c:strCache>
            </c:strRef>
          </c:cat>
          <c:val>
            <c:numRef>
              <c:f>Sheet1!$D$2:$D$4</c:f>
              <c:numCache>
                <c:formatCode>0%</c:formatCode>
                <c:ptCount val="3"/>
                <c:pt idx="0">
                  <c:v>7.0000000000000007E-2</c:v>
                </c:pt>
                <c:pt idx="1">
                  <c:v>0.31</c:v>
                </c:pt>
                <c:pt idx="2">
                  <c:v>0.23</c:v>
                </c:pt>
              </c:numCache>
            </c:numRef>
          </c:val>
          <c:extLst>
            <c:ext xmlns:c16="http://schemas.microsoft.com/office/drawing/2014/chart" uri="{C3380CC4-5D6E-409C-BE32-E72D297353CC}">
              <c16:uniqueId val="{00000000-7456-4C2E-8268-2BA8CE89EF4D}"/>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r"/>
      <c:layout>
        <c:manualLayout>
          <c:xMode val="edge"/>
          <c:yMode val="edge"/>
          <c:x val="0"/>
          <c:y val="0"/>
          <c:w val="0.99876283068783067"/>
          <c:h val="8.371666666666666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chemeClr val="tx1"/>
          </a:solidFill>
          <a:latin typeface="KingsBureauGrot FiveOne" panose="02000506040000020004" pitchFamily="2" charset="0"/>
          <a:cs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55324579773199756"/>
          <c:h val="0.86799050925925936"/>
        </c:manualLayout>
      </c:layout>
      <c:barChart>
        <c:barDir val="bar"/>
        <c:grouping val="clustered"/>
        <c:varyColors val="0"/>
        <c:ser>
          <c:idx val="0"/>
          <c:order val="0"/>
          <c:tx>
            <c:strRef>
              <c:f>Sheet1!$B$1</c:f>
              <c:strCache>
                <c:ptCount val="1"/>
                <c:pt idx="0">
                  <c:v>Conservative</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Sheet1!$B$2:$B$4</c:f>
              <c:numCache>
                <c:formatCode>0%</c:formatCode>
                <c:ptCount val="3"/>
                <c:pt idx="0">
                  <c:v>0.23</c:v>
                </c:pt>
                <c:pt idx="1">
                  <c:v>0.19</c:v>
                </c:pt>
                <c:pt idx="2">
                  <c:v>0.28000000000000003</c:v>
                </c:pt>
              </c:numCache>
            </c:numRef>
          </c:val>
          <c:extLst>
            <c:ext xmlns:c16="http://schemas.microsoft.com/office/drawing/2014/chart" uri="{C3380CC4-5D6E-409C-BE32-E72D297353CC}">
              <c16:uniqueId val="{00000000-1FE5-40B2-9B0C-768D530F37E9}"/>
            </c:ext>
          </c:extLst>
        </c:ser>
        <c:ser>
          <c:idx val="1"/>
          <c:order val="1"/>
          <c:tx>
            <c:strRef>
              <c:f>Sheet1!$C$1</c:f>
              <c:strCache>
                <c:ptCount val="1"/>
                <c:pt idx="0">
                  <c:v>Labour</c:v>
                </c:pt>
              </c:strCache>
            </c:strRef>
          </c:tx>
          <c:spPr>
            <a:solidFill>
              <a:srgbClr val="DA2E2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Sheet1!$C$2:$C$4</c:f>
              <c:numCache>
                <c:formatCode>0%</c:formatCode>
                <c:ptCount val="3"/>
                <c:pt idx="0">
                  <c:v>0.23</c:v>
                </c:pt>
                <c:pt idx="1">
                  <c:v>0.28999999999999998</c:v>
                </c:pt>
                <c:pt idx="2">
                  <c:v>0.26</c:v>
                </c:pt>
              </c:numCache>
            </c:numRef>
          </c:val>
          <c:extLst>
            <c:ext xmlns:c16="http://schemas.microsoft.com/office/drawing/2014/chart" uri="{C3380CC4-5D6E-409C-BE32-E72D297353CC}">
              <c16:uniqueId val="{00000001-1FE5-40B2-9B0C-768D530F37E9}"/>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3"/>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170771614636901E-2"/>
          <c:y val="0.10452430555555554"/>
          <c:w val="0.91672280560615904"/>
          <c:h val="0.86799050925925936"/>
        </c:manualLayout>
      </c:layout>
      <c:barChart>
        <c:barDir val="bar"/>
        <c:grouping val="clustered"/>
        <c:varyColors val="0"/>
        <c:ser>
          <c:idx val="0"/>
          <c:order val="0"/>
          <c:tx>
            <c:strRef>
              <c:f>Sheet1!$B$1</c:f>
              <c:strCache>
                <c:ptCount val="1"/>
                <c:pt idx="0">
                  <c:v>Baby Boomer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Sheet1!$B$2:$B$4</c:f>
              <c:numCache>
                <c:formatCode>0%</c:formatCode>
                <c:ptCount val="3"/>
                <c:pt idx="0">
                  <c:v>0.25</c:v>
                </c:pt>
                <c:pt idx="1">
                  <c:v>0.19</c:v>
                </c:pt>
                <c:pt idx="2">
                  <c:v>0.3</c:v>
                </c:pt>
              </c:numCache>
            </c:numRef>
          </c:val>
          <c:extLst>
            <c:ext xmlns:c16="http://schemas.microsoft.com/office/drawing/2014/chart" uri="{C3380CC4-5D6E-409C-BE32-E72D297353CC}">
              <c16:uniqueId val="{00000000-046E-4385-A03D-CECADE689BC2}"/>
            </c:ext>
          </c:extLst>
        </c:ser>
        <c:ser>
          <c:idx val="1"/>
          <c:order val="1"/>
          <c:tx>
            <c:strRef>
              <c:f>Sheet1!$C$1</c:f>
              <c:strCache>
                <c:ptCount val="1"/>
                <c:pt idx="0">
                  <c:v>Gen X</c:v>
                </c:pt>
              </c:strCache>
            </c:strRef>
          </c:tx>
          <c:spPr>
            <a:solidFill>
              <a:srgbClr val="A09D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Sheet1!$C$2:$C$4</c:f>
              <c:numCache>
                <c:formatCode>0%</c:formatCode>
                <c:ptCount val="3"/>
                <c:pt idx="0">
                  <c:v>0.23</c:v>
                </c:pt>
                <c:pt idx="1">
                  <c:v>0.24</c:v>
                </c:pt>
                <c:pt idx="2">
                  <c:v>0.25</c:v>
                </c:pt>
              </c:numCache>
            </c:numRef>
          </c:val>
          <c:extLst>
            <c:ext xmlns:c16="http://schemas.microsoft.com/office/drawing/2014/chart" uri="{C3380CC4-5D6E-409C-BE32-E72D297353CC}">
              <c16:uniqueId val="{00000001-046E-4385-A03D-CECADE689BC2}"/>
            </c:ext>
          </c:extLst>
        </c:ser>
        <c:ser>
          <c:idx val="2"/>
          <c:order val="2"/>
          <c:tx>
            <c:strRef>
              <c:f>Sheet1!$D$1</c:f>
              <c:strCache>
                <c:ptCount val="1"/>
                <c:pt idx="0">
                  <c:v>Millennial</c:v>
                </c:pt>
              </c:strCache>
            </c:strRef>
          </c:tx>
          <c:spPr>
            <a:solidFill>
              <a:srgbClr val="3EB9E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Sheet1!$D$2:$D$4</c:f>
              <c:numCache>
                <c:formatCode>0%</c:formatCode>
                <c:ptCount val="3"/>
                <c:pt idx="0">
                  <c:v>0.21</c:v>
                </c:pt>
                <c:pt idx="1">
                  <c:v>0.31</c:v>
                </c:pt>
                <c:pt idx="2">
                  <c:v>0.21</c:v>
                </c:pt>
              </c:numCache>
            </c:numRef>
          </c:val>
          <c:extLst>
            <c:ext xmlns:c16="http://schemas.microsoft.com/office/drawing/2014/chart" uri="{C3380CC4-5D6E-409C-BE32-E72D297353CC}">
              <c16:uniqueId val="{00000002-046E-4385-A03D-CECADE689BC2}"/>
            </c:ext>
          </c:extLst>
        </c:ser>
        <c:ser>
          <c:idx val="3"/>
          <c:order val="3"/>
          <c:tx>
            <c:strRef>
              <c:f>Sheet1!$E$1</c:f>
              <c:strCache>
                <c:ptCount val="1"/>
                <c:pt idx="0">
                  <c:v>Gen Z</c:v>
                </c:pt>
              </c:strCache>
            </c:strRef>
          </c:tx>
          <c:spPr>
            <a:solidFill>
              <a:srgbClr val="FF5E05">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Sheet1!$E$2:$E$4</c:f>
              <c:numCache>
                <c:formatCode>0%</c:formatCode>
                <c:ptCount val="3"/>
                <c:pt idx="0">
                  <c:v>0.16</c:v>
                </c:pt>
                <c:pt idx="1">
                  <c:v>0.33</c:v>
                </c:pt>
                <c:pt idx="2">
                  <c:v>0.22</c:v>
                </c:pt>
              </c:numCache>
            </c:numRef>
          </c:val>
          <c:extLst>
            <c:ext xmlns:c16="http://schemas.microsoft.com/office/drawing/2014/chart" uri="{C3380CC4-5D6E-409C-BE32-E72D297353CC}">
              <c16:uniqueId val="{00000003-046E-4385-A03D-CECADE689BC2}"/>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r"/>
      <c:layout>
        <c:manualLayout>
          <c:xMode val="edge"/>
          <c:yMode val="edge"/>
          <c:x val="2.5586037146730793E-4"/>
          <c:y val="0"/>
          <c:w val="0.9969692235588189"/>
          <c:h val="9.08290500482665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chemeClr val="tx1"/>
          </a:solidFill>
          <a:latin typeface="KingsBureauGrot FiveOne" panose="02000506040000020004" pitchFamily="2" charset="0"/>
          <a:cs typeface="Arial" panose="020B0604020202020204" pitchFamily="34"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170771614636901E-2"/>
          <c:y val="0.10452430555555554"/>
          <c:w val="0.91672280560615904"/>
          <c:h val="0.86799050925925936"/>
        </c:manualLayout>
      </c:layout>
      <c:barChart>
        <c:barDir val="bar"/>
        <c:grouping val="clustered"/>
        <c:varyColors val="0"/>
        <c:ser>
          <c:idx val="0"/>
          <c:order val="0"/>
          <c:tx>
            <c:strRef>
              <c:f>Sheet1!$B$1</c:f>
              <c:strCache>
                <c:ptCount val="1"/>
                <c:pt idx="0">
                  <c:v>Individualists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FFFFFF"/>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Sheet1!$B$2:$B$4</c:f>
              <c:numCache>
                <c:formatCode>0%</c:formatCode>
                <c:ptCount val="3"/>
                <c:pt idx="0">
                  <c:v>0.22</c:v>
                </c:pt>
                <c:pt idx="1">
                  <c:v>0.28999999999999998</c:v>
                </c:pt>
                <c:pt idx="2">
                  <c:v>0.23</c:v>
                </c:pt>
              </c:numCache>
            </c:numRef>
          </c:val>
          <c:extLst>
            <c:ext xmlns:c16="http://schemas.microsoft.com/office/drawing/2014/chart" uri="{C3380CC4-5D6E-409C-BE32-E72D297353CC}">
              <c16:uniqueId val="{00000000-046E-4385-A03D-CECADE689BC2}"/>
            </c:ext>
          </c:extLst>
        </c:ser>
        <c:ser>
          <c:idx val="1"/>
          <c:order val="1"/>
          <c:tx>
            <c:strRef>
              <c:f>Sheet1!$C$1</c:f>
              <c:strCache>
                <c:ptCount val="1"/>
                <c:pt idx="0">
                  <c:v>In the middle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Sheet1!$C$2:$C$4</c:f>
              <c:numCache>
                <c:formatCode>0%</c:formatCode>
                <c:ptCount val="3"/>
                <c:pt idx="0">
                  <c:v>0.25</c:v>
                </c:pt>
                <c:pt idx="1">
                  <c:v>0.26</c:v>
                </c:pt>
                <c:pt idx="2">
                  <c:v>0.23</c:v>
                </c:pt>
              </c:numCache>
            </c:numRef>
          </c:val>
          <c:extLst>
            <c:ext xmlns:c16="http://schemas.microsoft.com/office/drawing/2014/chart" uri="{C3380CC4-5D6E-409C-BE32-E72D297353CC}">
              <c16:uniqueId val="{00000001-046E-4385-A03D-CECADE689BC2}"/>
            </c:ext>
          </c:extLst>
        </c:ser>
        <c:ser>
          <c:idx val="2"/>
          <c:order val="2"/>
          <c:tx>
            <c:strRef>
              <c:f>Sheet1!$D$1</c:f>
              <c:strCache>
                <c:ptCount val="1"/>
                <c:pt idx="0">
                  <c:v>Structuralists</c:v>
                </c:pt>
              </c:strCache>
            </c:strRef>
          </c:tx>
          <c:spPr>
            <a:solidFill>
              <a:srgbClr val="FF5F0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KingsBureauGrot FiveOne" panose="02000506040000020004" pitchFamily="2"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Eliminate zero-hour contracts (a contract where an employer does not have to provide any minimum number of working hours to the employee)</c:v>
                </c:pt>
                <c:pt idx="1">
                  <c:v>Raise the minimum wage from current level of £9.50</c:v>
                </c:pt>
                <c:pt idx="2">
                  <c:v>Rules to fix the top pay of Chief Executives, so they can’t earn any more than 20 times the pay of the lowest paid in the company </c:v>
                </c:pt>
              </c:strCache>
            </c:strRef>
          </c:cat>
          <c:val>
            <c:numRef>
              <c:f>Sheet1!$D$2:$D$4</c:f>
              <c:numCache>
                <c:formatCode>0%</c:formatCode>
                <c:ptCount val="3"/>
                <c:pt idx="0">
                  <c:v>0.21</c:v>
                </c:pt>
                <c:pt idx="1">
                  <c:v>0.22</c:v>
                </c:pt>
                <c:pt idx="2">
                  <c:v>0.34</c:v>
                </c:pt>
              </c:numCache>
            </c:numRef>
          </c:val>
          <c:extLst>
            <c:ext xmlns:c16="http://schemas.microsoft.com/office/drawing/2014/chart" uri="{C3380CC4-5D6E-409C-BE32-E72D297353CC}">
              <c16:uniqueId val="{00000000-40FB-4AE7-982D-823F6E566E0C}"/>
            </c:ext>
          </c:extLst>
        </c:ser>
        <c:dLbls>
          <c:dLblPos val="inEnd"/>
          <c:showLegendKey val="0"/>
          <c:showVal val="1"/>
          <c:showCatName val="0"/>
          <c:showSerName val="0"/>
          <c:showPercent val="0"/>
          <c:showBubbleSize val="0"/>
        </c:dLbls>
        <c:gapWidth val="60"/>
        <c:axId val="2073658584"/>
        <c:axId val="2111604328"/>
      </c:barChart>
      <c:catAx>
        <c:axId val="2073658584"/>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lgn="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crossAx val="2111604328"/>
        <c:crosses val="autoZero"/>
        <c:auto val="1"/>
        <c:lblAlgn val="ctr"/>
        <c:lblOffset val="100"/>
        <c:noMultiLvlLbl val="0"/>
      </c:catAx>
      <c:valAx>
        <c:axId val="2111604328"/>
        <c:scaling>
          <c:orientation val="minMax"/>
          <c:max val="0.4"/>
          <c:min val="0"/>
        </c:scaling>
        <c:delete val="1"/>
        <c:axPos val="b"/>
        <c:numFmt formatCode="0%" sourceLinked="1"/>
        <c:majorTickMark val="out"/>
        <c:minorTickMark val="none"/>
        <c:tickLblPos val="nextTo"/>
        <c:crossAx val="2073658584"/>
        <c:crosses val="autoZero"/>
        <c:crossBetween val="between"/>
      </c:valAx>
      <c:spPr>
        <a:noFill/>
        <a:ln>
          <a:noFill/>
        </a:ln>
        <a:effectLst/>
      </c:spPr>
    </c:plotArea>
    <c:legend>
      <c:legendPos val="r"/>
      <c:layout>
        <c:manualLayout>
          <c:xMode val="edge"/>
          <c:yMode val="edge"/>
          <c:x val="2.5586037146730793E-4"/>
          <c:y val="0"/>
          <c:w val="0.99974417989417985"/>
          <c:h val="6.768131313131313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KingsBureauGrot FiveOne" panose="02000506040000020004" pitchFamily="2"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b="0" i="0">
          <a:solidFill>
            <a:schemeClr val="tx1"/>
          </a:solidFill>
          <a:latin typeface="KingsBureauGrot FiveOne" panose="02000506040000020004" pitchFamily="2"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5B645F"/>
                </a:solidFill>
                <a:latin typeface="+mn-lt"/>
                <a:ea typeface="+mn-ea"/>
                <a:cs typeface="+mn-cs"/>
              </a:defRPr>
            </a:pPr>
            <a:r>
              <a:rPr lang="en-GB" sz="1862" b="1" i="0" u="none" strike="noStrike" kern="1200" spc="0" baseline="0">
                <a:solidFill>
                  <a:srgbClr val="5B645F"/>
                </a:solidFill>
                <a:latin typeface="Century Gothic" panose="020B0502020202020204" pitchFamily="34" charset="0"/>
              </a:rPr>
              <a:t> Should the wealth gap in Britain be reduced, stay the same or increased?</a:t>
            </a:r>
            <a:endParaRPr lang="en-US" sz="1862" b="1" i="0" u="none" strike="noStrike" kern="1200" spc="0" baseline="0">
              <a:solidFill>
                <a:srgbClr val="5B645F"/>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5B645F"/>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lumMod val="60000"/>
                <a:lumOff val="40000"/>
              </a:schemeClr>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6-7E84-4F1B-B83C-C419D2F10B60}"/>
              </c:ext>
            </c:extLst>
          </c:dPt>
          <c:dPt>
            <c:idx val="1"/>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2B34-4E88-91D0-32B1231D1D5A}"/>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8073-455A-8A97-9923A62FDAC3}"/>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0-2B34-4E88-91D0-32B1231D1D5A}"/>
              </c:ext>
            </c:extLst>
          </c:dPt>
          <c:dLbls>
            <c:dLbl>
              <c:idx val="0"/>
              <c:tx>
                <c:rich>
                  <a:bodyPr/>
                  <a:lstStyle/>
                  <a:p>
                    <a:fld id="{F25E44FC-22DD-460E-B777-6AC6AA1F735F}"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E84-4F1B-B83C-C419D2F10B60}"/>
                </c:ext>
              </c:extLst>
            </c:dLbl>
            <c:dLbl>
              <c:idx val="1"/>
              <c:tx>
                <c:rich>
                  <a:bodyPr/>
                  <a:lstStyle/>
                  <a:p>
                    <a:fld id="{93FDD9D1-D0A0-4007-91A1-B9432D97320A}"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B34-4E88-91D0-32B1231D1D5A}"/>
                </c:ext>
              </c:extLst>
            </c:dLbl>
            <c:dLbl>
              <c:idx val="2"/>
              <c:tx>
                <c:rich>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Century Gothic" panose="020B0502020202020204" pitchFamily="34" charset="0"/>
                        <a:ea typeface="+mn-ea"/>
                        <a:cs typeface="+mn-cs"/>
                      </a:defRPr>
                    </a:pPr>
                    <a:fld id="{D054C20E-9B43-474F-B985-48C345BE564A}" type="VALUE">
                      <a:rPr lang="en-US">
                        <a:latin typeface="Arial" panose="020B0604020202020204" pitchFamily="34" charset="0"/>
                        <a:cs typeface="Arial" panose="020B0604020202020204" pitchFamily="34" charset="0"/>
                      </a:rPr>
                      <a:pPr>
                        <a:defRPr sz="2000" b="1">
                          <a:solidFill>
                            <a:schemeClr val="bg1"/>
                          </a:solidFill>
                          <a:latin typeface="Century Gothic" panose="020B0502020202020204" pitchFamily="34"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7.1743973661053465E-2"/>
                      <c:h val="9.4928962080169349E-2"/>
                    </c:manualLayout>
                  </c15:layout>
                  <c15:dlblFieldTable/>
                  <c15:showDataLabelsRange val="0"/>
                </c:ext>
                <c:ext xmlns:c16="http://schemas.microsoft.com/office/drawing/2014/chart" uri="{C3380CC4-5D6E-409C-BE32-E72D297353CC}">
                  <c16:uniqueId val="{00000003-8073-455A-8A97-9923A62FDAC3}"/>
                </c:ext>
              </c:extLst>
            </c:dLbl>
            <c:dLbl>
              <c:idx val="3"/>
              <c:tx>
                <c:rich>
                  <a:bodyPr/>
                  <a:lstStyle/>
                  <a:p>
                    <a:fld id="{DE45352A-1B1C-493A-8CB4-19421FE7EAB6}" type="VALUE">
                      <a:rPr lang="en-US">
                        <a:latin typeface="Arial" panose="020B0604020202020204" pitchFamily="34" charset="0"/>
                        <a:cs typeface="Arial" panose="020B0604020202020204" pitchFamily="34" charset="0"/>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B34-4E88-91D0-32B1231D1D5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Reduced</c:v>
                </c:pt>
                <c:pt idx="1">
                  <c:v>Stay the same</c:v>
                </c:pt>
                <c:pt idx="2">
                  <c:v>Increased</c:v>
                </c:pt>
                <c:pt idx="3">
                  <c:v>Don’t know</c:v>
                </c:pt>
              </c:strCache>
            </c:strRef>
          </c:cat>
          <c:val>
            <c:numRef>
              <c:f>Sheet1!$B$2:$B$5</c:f>
              <c:numCache>
                <c:formatCode>0%</c:formatCode>
                <c:ptCount val="4"/>
                <c:pt idx="0">
                  <c:v>0.58517240190965469</c:v>
                </c:pt>
                <c:pt idx="1">
                  <c:v>0.15783372904181683</c:v>
                </c:pt>
                <c:pt idx="2">
                  <c:v>0.13774962295100379</c:v>
                </c:pt>
                <c:pt idx="3">
                  <c:v>0.11924424609752433</c:v>
                </c:pt>
              </c:numCache>
            </c:numRef>
          </c:val>
          <c:extLst>
            <c:ext xmlns:c16="http://schemas.microsoft.com/office/drawing/2014/chart" uri="{C3380CC4-5D6E-409C-BE32-E72D297353CC}">
              <c16:uniqueId val="{00000000-8073-455A-8A97-9923A62FDAC3}"/>
            </c:ext>
          </c:extLst>
        </c:ser>
        <c:dLbls>
          <c:showLegendKey val="0"/>
          <c:showVal val="0"/>
          <c:showCatName val="0"/>
          <c:showSerName val="0"/>
          <c:showPercent val="0"/>
          <c:showBubbleSize val="0"/>
        </c:dLbls>
        <c:gapWidth val="219"/>
        <c:overlap val="-27"/>
        <c:axId val="1953270127"/>
        <c:axId val="1953271567"/>
      </c:barChart>
      <c:catAx>
        <c:axId val="195327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5B645F"/>
                </a:solidFill>
                <a:latin typeface="+mn-lt"/>
                <a:ea typeface="+mn-ea"/>
                <a:cs typeface="+mn-cs"/>
              </a:defRPr>
            </a:pPr>
            <a:endParaRPr lang="en-US"/>
          </a:p>
        </c:txPr>
        <c:crossAx val="1953271567"/>
        <c:crosses val="autoZero"/>
        <c:auto val="1"/>
        <c:lblAlgn val="ctr"/>
        <c:lblOffset val="100"/>
        <c:noMultiLvlLbl val="0"/>
      </c:catAx>
      <c:valAx>
        <c:axId val="1953271567"/>
        <c:scaling>
          <c:orientation val="minMax"/>
        </c:scaling>
        <c:delete val="1"/>
        <c:axPos val="l"/>
        <c:numFmt formatCode="0%" sourceLinked="1"/>
        <c:majorTickMark val="none"/>
        <c:minorTickMark val="none"/>
        <c:tickLblPos val="nextTo"/>
        <c:crossAx val="195327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b="1" i="0" u="none" strike="noStrike" kern="1200" spc="0" baseline="0">
                <a:solidFill>
                  <a:schemeClr val="tx1"/>
                </a:solidFill>
                <a:latin typeface="Century Gothic" panose="020B0502020202020204" pitchFamily="34" charset="0"/>
              </a:rPr>
              <a:t>Do you think global inequality is </a:t>
            </a:r>
            <a:r>
              <a:rPr lang="en-GB" sz="1800" b="1" i="0" u="none" strike="noStrike" kern="1200" spc="0" baseline="0">
                <a:solidFill>
                  <a:schemeClr val="accent1">
                    <a:lumMod val="75000"/>
                  </a:schemeClr>
                </a:solidFill>
                <a:latin typeface="Century Gothic" panose="020B0502020202020204" pitchFamily="34" charset="0"/>
              </a:rPr>
              <a:t>growing</a:t>
            </a:r>
            <a:r>
              <a:rPr lang="en-GB" sz="1800" b="1" i="0" u="none" strike="noStrike" kern="1200" spc="0" baseline="0">
                <a:solidFill>
                  <a:schemeClr val="tx1"/>
                </a:solidFill>
                <a:latin typeface="Century Gothic" panose="020B0502020202020204" pitchFamily="34" charset="0"/>
              </a:rPr>
              <a:t>, </a:t>
            </a:r>
            <a:r>
              <a:rPr lang="en-GB" sz="1800" b="1" i="0" u="none" strike="noStrike" kern="1200" spc="0" baseline="0">
                <a:solidFill>
                  <a:schemeClr val="accent2"/>
                </a:solidFill>
                <a:latin typeface="Century Gothic" panose="020B0502020202020204" pitchFamily="34" charset="0"/>
              </a:rPr>
              <a:t>shrinking</a:t>
            </a:r>
            <a:r>
              <a:rPr lang="en-GB" sz="1800" b="1" i="0" u="none" strike="noStrike" kern="1200" spc="0" baseline="0">
                <a:solidFill>
                  <a:schemeClr val="tx1"/>
                </a:solidFill>
                <a:latin typeface="Century Gothic" panose="020B0502020202020204" pitchFamily="34" charset="0"/>
              </a:rPr>
              <a:t> or </a:t>
            </a:r>
            <a:r>
              <a:rPr lang="en-GB" sz="1800" b="1" i="0" u="none" strike="noStrike" kern="1200" spc="0" baseline="0">
                <a:solidFill>
                  <a:schemeClr val="tx2"/>
                </a:solidFill>
                <a:latin typeface="Century Gothic" panose="020B0502020202020204" pitchFamily="34" charset="0"/>
              </a:rPr>
              <a:t>staying the same?</a:t>
            </a:r>
            <a:r>
              <a:rPr lang="en-US" sz="1800" b="1">
                <a:solidFill>
                  <a:schemeClr val="tx2"/>
                </a:solidFill>
                <a:latin typeface="Century Gothic" panose="020B0502020202020204" pitchFamily="34" charset="0"/>
              </a:rPr>
              <a:t> </a:t>
            </a:r>
          </a:p>
        </c:rich>
      </c:tx>
      <c:layout>
        <c:manualLayout>
          <c:xMode val="edge"/>
          <c:yMode val="edge"/>
          <c:x val="0.12963419320934549"/>
          <c:y val="6.121890700149070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Brexit Opinion</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250-4BAF-B015-132137FAC83E}"/>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A250-4BAF-B015-132137FAC83E}"/>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A250-4BAF-B015-132137FAC83E}"/>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A250-4BAF-B015-132137FAC83E}"/>
              </c:ext>
            </c:extLst>
          </c:dPt>
          <c:dLbls>
            <c:dLbl>
              <c:idx val="0"/>
              <c:tx>
                <c:rich>
                  <a:bodyPr/>
                  <a:lstStyle/>
                  <a:p>
                    <a:fld id="{743F49E5-D631-4201-9A86-9B3F67DF880C}" type="VALUE">
                      <a:rPr lang="en-US">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50-4BAF-B015-132137FAC83E}"/>
                </c:ext>
              </c:extLst>
            </c:dLbl>
            <c:dLbl>
              <c:idx val="1"/>
              <c:tx>
                <c:rich>
                  <a:bodyPr/>
                  <a:lstStyle/>
                  <a:p>
                    <a:fld id="{EE707865-AAE2-4238-82ED-18EFCCC94056}" type="VALUE">
                      <a:rPr lang="en-US">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250-4BAF-B015-132137FAC83E}"/>
                </c:ext>
              </c:extLst>
            </c:dLbl>
            <c:dLbl>
              <c:idx val="2"/>
              <c:tx>
                <c:rich>
                  <a:bodyPr/>
                  <a:lstStyle/>
                  <a:p>
                    <a:fld id="{DA3A0214-95B1-4104-ADA5-AF723EFAF474}" type="VALUE">
                      <a:rPr lang="en-US">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50-4BAF-B015-132137FAC83E}"/>
                </c:ext>
              </c:extLst>
            </c:dLbl>
            <c:dLbl>
              <c:idx val="3"/>
              <c:tx>
                <c:rich>
                  <a:bodyPr/>
                  <a:lstStyle/>
                  <a:p>
                    <a:fld id="{D43045C7-D821-42C6-994B-6B7E12B9CB8A}" type="VALUE">
                      <a:rPr lang="en-US">
                        <a:latin typeface="Arial" panose="020B0604020202020204" pitchFamily="34" charset="0"/>
                        <a:cs typeface="Arial" panose="020B060402020202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250-4BAF-B015-132137FAC83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Century Gothic bold" panose="020B0702020202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NET: Shrinking</c:v>
                </c:pt>
                <c:pt idx="1">
                  <c:v>NET: Growing </c:v>
                </c:pt>
                <c:pt idx="2">
                  <c:v>Staying about the same</c:v>
                </c:pt>
                <c:pt idx="3">
                  <c:v>Don't know</c:v>
                </c:pt>
              </c:strCache>
            </c:strRef>
          </c:cat>
          <c:val>
            <c:numRef>
              <c:f>Sheet1!$B$2:$B$5</c:f>
              <c:numCache>
                <c:formatCode>0%</c:formatCode>
                <c:ptCount val="4"/>
                <c:pt idx="0">
                  <c:v>5.0318467502603596E-2</c:v>
                </c:pt>
                <c:pt idx="1">
                  <c:v>0.69378281797214791</c:v>
                </c:pt>
                <c:pt idx="2">
                  <c:v>0.14175681509444582</c:v>
                </c:pt>
                <c:pt idx="3">
                  <c:v>0.11414189943080309</c:v>
                </c:pt>
              </c:numCache>
            </c:numRef>
          </c:val>
          <c:extLst>
            <c:ext xmlns:c16="http://schemas.microsoft.com/office/drawing/2014/chart" uri="{C3380CC4-5D6E-409C-BE32-E72D297353CC}">
              <c16:uniqueId val="{00000008-A250-4BAF-B015-132137FAC83E}"/>
            </c:ext>
          </c:extLst>
        </c:ser>
        <c:dLbls>
          <c:showLegendKey val="0"/>
          <c:showVal val="1"/>
          <c:showCatName val="0"/>
          <c:showSerName val="0"/>
          <c:showPercent val="0"/>
          <c:showBubbleSize val="0"/>
          <c:showLeaderLines val="1"/>
        </c:dLbls>
        <c:firstSliceAng val="241"/>
        <c:holeSize val="57"/>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395593993995822"/>
          <c:y val="0.19708984335565949"/>
          <c:w val="0.36825628504133345"/>
          <c:h val="0.77360819736355657"/>
        </c:manualLayout>
      </c:layout>
      <c:scatterChart>
        <c:scatterStyle val="lineMarker"/>
        <c:varyColors val="0"/>
        <c:ser>
          <c:idx val="0"/>
          <c:order val="0"/>
          <c:tx>
            <c:strRef>
              <c:f>Sheet1!$H$1</c:f>
              <c:strCache>
                <c:ptCount val="1"/>
                <c:pt idx="0">
                  <c:v>Y-values</c:v>
                </c:pt>
              </c:strCache>
            </c:strRef>
          </c:tx>
          <c:spPr>
            <a:ln w="6350" cap="rnd">
              <a:solidFill>
                <a:schemeClr val="tx1"/>
              </a:solidFill>
              <a:round/>
            </a:ln>
            <a:effectLst/>
          </c:spPr>
          <c:marker>
            <c:symbol val="circle"/>
            <c:size val="18"/>
            <c:spPr>
              <a:solidFill>
                <a:schemeClr val="accent2"/>
              </a:solidFill>
              <a:ln w="9525">
                <a:noFill/>
              </a:ln>
              <a:effectLst/>
            </c:spPr>
          </c:marker>
          <c:dLbls>
            <c:dLbl>
              <c:idx val="1"/>
              <c:numFmt formatCode="#0\%" sourceLinked="0"/>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extLst>
                <c:ext xmlns:c15="http://schemas.microsoft.com/office/drawing/2012/chart" uri="{CE6537A1-D6FC-4f65-9D91-7224C49458BB}">
                  <c15:layout>
                    <c:manualLayout>
                      <c:w val="5.0307077625570774E-2"/>
                      <c:h val="7.435328135488202E-2"/>
                    </c:manualLayout>
                  </c15:layout>
                </c:ext>
                <c:ext xmlns:c16="http://schemas.microsoft.com/office/drawing/2014/chart" uri="{C3380CC4-5D6E-409C-BE32-E72D297353CC}">
                  <c16:uniqueId val="{00000001-F12D-4C18-BF88-E1E41D5B1FA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Sheet1!$H$2:$H$21</c:f>
              <c:numCache>
                <c:formatCode>General</c:formatCode>
                <c:ptCount val="20"/>
                <c:pt idx="0">
                  <c:v>11</c:v>
                </c:pt>
                <c:pt idx="1">
                  <c:v>11</c:v>
                </c:pt>
              </c:numCache>
            </c:numRef>
          </c:yVal>
          <c:smooth val="0"/>
          <c:extLst>
            <c:ext xmlns:c16="http://schemas.microsoft.com/office/drawing/2014/chart" uri="{C3380CC4-5D6E-409C-BE32-E72D297353CC}">
              <c16:uniqueId val="{00000000-E59E-4211-860D-030433306FFA}"/>
            </c:ext>
          </c:extLst>
        </c:ser>
        <c:ser>
          <c:idx val="1"/>
          <c:order val="1"/>
          <c:tx>
            <c:strRef>
              <c:f>Sheet1!$I$1</c:f>
              <c:strCache>
                <c:ptCount val="1"/>
                <c:pt idx="0">
                  <c:v>Column1</c:v>
                </c:pt>
              </c:strCache>
            </c:strRef>
          </c:tx>
          <c:spPr>
            <a:ln w="6350" cap="rnd">
              <a:solidFill>
                <a:schemeClr val="tx1"/>
              </a:solidFill>
              <a:round/>
            </a:ln>
            <a:effectLst/>
          </c:spPr>
          <c:marker>
            <c:symbol val="circle"/>
            <c:size val="18"/>
            <c:spPr>
              <a:solidFill>
                <a:schemeClr val="accent2"/>
              </a:solidFill>
              <a:ln w="9525">
                <a:noFill/>
              </a:ln>
              <a:effectLst/>
            </c:spPr>
          </c:marker>
          <c:dLbls>
            <c:dLbl>
              <c:idx val="1"/>
              <c:tx>
                <c:rich>
                  <a:bodyPr/>
                  <a:lstStyle/>
                  <a:p>
                    <a:fld id="{BEF37508-69DB-4F9B-B84B-4679CB063D91}"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213-466E-A9A7-82616AF568C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Sheet1!$I$2:$I$21</c:f>
              <c:numCache>
                <c:formatCode>General</c:formatCode>
                <c:ptCount val="20"/>
                <c:pt idx="0">
                  <c:v>10</c:v>
                </c:pt>
                <c:pt idx="1">
                  <c:v>10</c:v>
                </c:pt>
              </c:numCache>
            </c:numRef>
          </c:yVal>
          <c:smooth val="0"/>
          <c:extLst>
            <c:ext xmlns:c16="http://schemas.microsoft.com/office/drawing/2014/chart" uri="{C3380CC4-5D6E-409C-BE32-E72D297353CC}">
              <c16:uniqueId val="{00000001-E59E-4211-860D-030433306FFA}"/>
            </c:ext>
          </c:extLst>
        </c:ser>
        <c:ser>
          <c:idx val="2"/>
          <c:order val="2"/>
          <c:tx>
            <c:strRef>
              <c:f>Sheet1!$J$1</c:f>
              <c:strCache>
                <c:ptCount val="1"/>
                <c:pt idx="0">
                  <c:v>Column2</c:v>
                </c:pt>
              </c:strCache>
            </c:strRef>
          </c:tx>
          <c:spPr>
            <a:ln w="6350" cap="rnd">
              <a:solidFill>
                <a:schemeClr val="tx1"/>
              </a:solidFill>
              <a:round/>
            </a:ln>
            <a:effectLst/>
          </c:spPr>
          <c:marker>
            <c:symbol val="circle"/>
            <c:size val="18"/>
            <c:spPr>
              <a:solidFill>
                <a:schemeClr val="accent2"/>
              </a:solidFill>
              <a:ln w="9525">
                <a:noFill/>
              </a:ln>
              <a:effectLst/>
            </c:spPr>
          </c:marker>
          <c:dLbls>
            <c:dLbl>
              <c:idx val="3"/>
              <c:tx>
                <c:rich>
                  <a:bodyPr/>
                  <a:lstStyle/>
                  <a:p>
                    <a:fld id="{81BB4687-7281-46A5-9990-54384D0695CA}"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213-466E-A9A7-82616AF568C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Sheet1!$J$2:$J$21</c:f>
              <c:numCache>
                <c:formatCode>General</c:formatCode>
                <c:ptCount val="20"/>
                <c:pt idx="2">
                  <c:v>9</c:v>
                </c:pt>
                <c:pt idx="3">
                  <c:v>9</c:v>
                </c:pt>
              </c:numCache>
            </c:numRef>
          </c:yVal>
          <c:smooth val="0"/>
          <c:extLst>
            <c:ext xmlns:c16="http://schemas.microsoft.com/office/drawing/2014/chart" uri="{C3380CC4-5D6E-409C-BE32-E72D297353CC}">
              <c16:uniqueId val="{00000002-E59E-4211-860D-030433306FFA}"/>
            </c:ext>
          </c:extLst>
        </c:ser>
        <c:ser>
          <c:idx val="3"/>
          <c:order val="3"/>
          <c:tx>
            <c:strRef>
              <c:f>Sheet1!$K$1</c:f>
              <c:strCache>
                <c:ptCount val="1"/>
                <c:pt idx="0">
                  <c:v>Column3</c:v>
                </c:pt>
              </c:strCache>
            </c:strRef>
          </c:tx>
          <c:spPr>
            <a:ln w="6350" cap="rnd">
              <a:solidFill>
                <a:schemeClr val="tx1"/>
              </a:solidFill>
              <a:round/>
            </a:ln>
            <a:effectLst/>
          </c:spPr>
          <c:marker>
            <c:symbol val="circle"/>
            <c:size val="18"/>
            <c:spPr>
              <a:solidFill>
                <a:schemeClr val="accent2"/>
              </a:solidFill>
              <a:ln w="9525">
                <a:noFill/>
              </a:ln>
              <a:effectLst/>
            </c:spPr>
          </c:marker>
          <c:dLbls>
            <c:dLbl>
              <c:idx val="5"/>
              <c:tx>
                <c:rich>
                  <a:bodyPr/>
                  <a:lstStyle/>
                  <a:p>
                    <a:fld id="{518C60A0-F7E7-4DC8-9CC9-057B1AB4B324}"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213-466E-A9A7-82616AF568C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Sheet1!$K$2:$K$21</c:f>
              <c:numCache>
                <c:formatCode>General</c:formatCode>
                <c:ptCount val="20"/>
                <c:pt idx="4">
                  <c:v>8</c:v>
                </c:pt>
                <c:pt idx="5">
                  <c:v>8</c:v>
                </c:pt>
              </c:numCache>
            </c:numRef>
          </c:yVal>
          <c:smooth val="0"/>
          <c:extLst>
            <c:ext xmlns:c16="http://schemas.microsoft.com/office/drawing/2014/chart" uri="{C3380CC4-5D6E-409C-BE32-E72D297353CC}">
              <c16:uniqueId val="{00000003-E59E-4211-860D-030433306FFA}"/>
            </c:ext>
          </c:extLst>
        </c:ser>
        <c:ser>
          <c:idx val="4"/>
          <c:order val="4"/>
          <c:tx>
            <c:strRef>
              <c:f>Sheet1!$L$1</c:f>
              <c:strCache>
                <c:ptCount val="1"/>
                <c:pt idx="0">
                  <c:v>Column4</c:v>
                </c:pt>
              </c:strCache>
            </c:strRef>
          </c:tx>
          <c:spPr>
            <a:ln w="6350" cap="rnd">
              <a:solidFill>
                <a:schemeClr val="tx1"/>
              </a:solidFill>
              <a:round/>
            </a:ln>
            <a:effectLst/>
          </c:spPr>
          <c:marker>
            <c:symbol val="circle"/>
            <c:size val="18"/>
            <c:spPr>
              <a:solidFill>
                <a:schemeClr val="accent2"/>
              </a:solidFill>
              <a:ln w="9525">
                <a:noFill/>
              </a:ln>
              <a:effectLst/>
            </c:spPr>
          </c:marker>
          <c:dPt>
            <c:idx val="9"/>
            <c:bubble3D val="0"/>
            <c:extLst>
              <c:ext xmlns:c16="http://schemas.microsoft.com/office/drawing/2014/chart" uri="{C3380CC4-5D6E-409C-BE32-E72D297353CC}">
                <c16:uniqueId val="{00000005-E59E-4211-860D-030433306FFA}"/>
              </c:ext>
            </c:extLst>
          </c:dPt>
          <c:dLbls>
            <c:dLbl>
              <c:idx val="7"/>
              <c:tx>
                <c:rich>
                  <a:bodyPr/>
                  <a:lstStyle/>
                  <a:p>
                    <a:fld id="{67E000E4-C8EC-47BC-B4D4-187252142DBE}" type="XVALUE">
                      <a:rPr lang="en-US">
                        <a:latin typeface="Arial" panose="020B0604020202020204" pitchFamily="34" charset="0"/>
                        <a:cs typeface="Arial" panose="020B0604020202020204" pitchFamily="34" charset="0"/>
                      </a:rPr>
                      <a:pPr/>
                      <a:t>[X VALUE]</a:t>
                    </a:fld>
                    <a:endParaRPr lang="en-GB"/>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213-466E-A9A7-82616AF568C0}"/>
                </c:ext>
              </c:extLst>
            </c:dLbl>
            <c:dLbl>
              <c:idx val="9"/>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9E-4211-860D-030433306FFA}"/>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2"/>
                    </a:solidFill>
                    <a:latin typeface="Century Gothic" panose="020B0502020202020204" pitchFamily="34" charset="0"/>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Sheet1!$L$2:$L$21</c:f>
              <c:numCache>
                <c:formatCode>General</c:formatCode>
                <c:ptCount val="20"/>
                <c:pt idx="6">
                  <c:v>7</c:v>
                </c:pt>
                <c:pt idx="7">
                  <c:v>7</c:v>
                </c:pt>
              </c:numCache>
            </c:numRef>
          </c:yVal>
          <c:smooth val="0"/>
          <c:extLst>
            <c:ext xmlns:c16="http://schemas.microsoft.com/office/drawing/2014/chart" uri="{C3380CC4-5D6E-409C-BE32-E72D297353CC}">
              <c16:uniqueId val="{00000006-E59E-4211-860D-030433306FFA}"/>
            </c:ext>
          </c:extLst>
        </c:ser>
        <c:ser>
          <c:idx val="5"/>
          <c:order val="5"/>
          <c:tx>
            <c:strRef>
              <c:f>Sheet1!$M$1</c:f>
              <c:strCache>
                <c:ptCount val="1"/>
                <c:pt idx="0">
                  <c:v>Column5</c:v>
                </c:pt>
              </c:strCache>
            </c:strRef>
          </c:tx>
          <c:spPr>
            <a:ln w="6350" cap="rnd">
              <a:solidFill>
                <a:schemeClr val="tx1"/>
              </a:solidFill>
              <a:round/>
            </a:ln>
            <a:effectLst/>
          </c:spPr>
          <c:marker>
            <c:symbol val="circle"/>
            <c:size val="18"/>
            <c:spPr>
              <a:solidFill>
                <a:schemeClr val="accent2"/>
              </a:solidFill>
              <a:ln w="9525">
                <a:noFill/>
              </a:ln>
              <a:effectLst/>
            </c:spPr>
          </c:marker>
          <c:dLbls>
            <c:dLbl>
              <c:idx val="9"/>
              <c:tx>
                <c:rich>
                  <a:bodyPr/>
                  <a:lstStyle/>
                  <a:p>
                    <a:fld id="{C35C16B7-B734-4C25-A1C6-433AC25A80E7}"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213-466E-A9A7-82616AF568C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Sheet1!$M$2:$M$21</c:f>
              <c:numCache>
                <c:formatCode>General</c:formatCode>
                <c:ptCount val="20"/>
                <c:pt idx="8">
                  <c:v>6</c:v>
                </c:pt>
                <c:pt idx="9">
                  <c:v>6</c:v>
                </c:pt>
              </c:numCache>
            </c:numRef>
          </c:yVal>
          <c:smooth val="0"/>
          <c:extLst>
            <c:ext xmlns:c16="http://schemas.microsoft.com/office/drawing/2014/chart" uri="{C3380CC4-5D6E-409C-BE32-E72D297353CC}">
              <c16:uniqueId val="{00000007-E59E-4211-860D-030433306FFA}"/>
            </c:ext>
          </c:extLst>
        </c:ser>
        <c:ser>
          <c:idx val="6"/>
          <c:order val="6"/>
          <c:tx>
            <c:strRef>
              <c:f>Sheet1!$N$1</c:f>
              <c:strCache>
                <c:ptCount val="1"/>
                <c:pt idx="0">
                  <c:v>Column6</c:v>
                </c:pt>
              </c:strCache>
            </c:strRef>
          </c:tx>
          <c:spPr>
            <a:ln w="6350" cap="rnd">
              <a:solidFill>
                <a:schemeClr val="tx1"/>
              </a:solidFill>
              <a:round/>
            </a:ln>
            <a:effectLst/>
          </c:spPr>
          <c:marker>
            <c:symbol val="circle"/>
            <c:size val="18"/>
            <c:spPr>
              <a:solidFill>
                <a:schemeClr val="accent2"/>
              </a:solidFill>
              <a:ln w="9525">
                <a:noFill/>
              </a:ln>
              <a:effectLst/>
            </c:spPr>
          </c:marker>
          <c:dLbls>
            <c:dLbl>
              <c:idx val="11"/>
              <c:tx>
                <c:rich>
                  <a:bodyPr/>
                  <a:lstStyle/>
                  <a:p>
                    <a:fld id="{E5E60E7D-0E57-490D-9ED5-3CCE8B8ACC27}"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213-466E-A9A7-82616AF568C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chemeClr val="accent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Sheet1!$N$2:$N$21</c:f>
              <c:numCache>
                <c:formatCode>General</c:formatCode>
                <c:ptCount val="20"/>
                <c:pt idx="10">
                  <c:v>5</c:v>
                </c:pt>
                <c:pt idx="11">
                  <c:v>5</c:v>
                </c:pt>
              </c:numCache>
            </c:numRef>
          </c:yVal>
          <c:smooth val="0"/>
          <c:extLst>
            <c:ext xmlns:c16="http://schemas.microsoft.com/office/drawing/2014/chart" uri="{C3380CC4-5D6E-409C-BE32-E72D297353CC}">
              <c16:uniqueId val="{00000008-E59E-4211-860D-030433306FFA}"/>
            </c:ext>
          </c:extLst>
        </c:ser>
        <c:ser>
          <c:idx val="7"/>
          <c:order val="7"/>
          <c:tx>
            <c:strRef>
              <c:f>Sheet1!$O$1</c:f>
              <c:strCache>
                <c:ptCount val="1"/>
                <c:pt idx="0">
                  <c:v>Column7</c:v>
                </c:pt>
              </c:strCache>
            </c:strRef>
          </c:tx>
          <c:spPr>
            <a:ln w="6350" cap="rnd">
              <a:solidFill>
                <a:schemeClr val="tx1"/>
              </a:solidFill>
              <a:round/>
            </a:ln>
            <a:effectLst/>
          </c:spPr>
          <c:marker>
            <c:symbol val="circle"/>
            <c:size val="18"/>
            <c:spPr>
              <a:solidFill>
                <a:schemeClr val="accent2"/>
              </a:solidFill>
              <a:ln w="9525">
                <a:noFill/>
              </a:ln>
              <a:effectLst/>
            </c:spPr>
          </c:marker>
          <c:dLbls>
            <c:dLbl>
              <c:idx val="13"/>
              <c:tx>
                <c:rich>
                  <a:bodyPr/>
                  <a:lstStyle/>
                  <a:p>
                    <a:fld id="{D086E6AB-D2C6-4FAE-B750-0D4117A3DCFA}" type="XVALUE">
                      <a:rPr lang="en-US">
                        <a:solidFill>
                          <a:schemeClr val="accent2"/>
                        </a:solidFill>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37D-41AB-B235-3FAD1E127F06}"/>
                </c:ext>
              </c:extLst>
            </c:dLbl>
            <c:dLbl>
              <c:idx val="15"/>
              <c:tx>
                <c:rich>
                  <a:bodyPr/>
                  <a:lstStyle/>
                  <a:p>
                    <a:fld id="{43255EFF-AB95-4B5D-8979-F16CE0C41E87}" type="XVALUE">
                      <a:rPr lang="en-US">
                        <a:solidFill>
                          <a:schemeClr val="tx2"/>
                        </a:solidFill>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1EE-4818-A6DD-6F44A2F92B35}"/>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rgbClr val="00BCF2"/>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Sheet1!$O$2:$O$21</c:f>
              <c:numCache>
                <c:formatCode>General</c:formatCode>
                <c:ptCount val="20"/>
                <c:pt idx="12">
                  <c:v>4</c:v>
                </c:pt>
                <c:pt idx="13">
                  <c:v>4</c:v>
                </c:pt>
              </c:numCache>
            </c:numRef>
          </c:yVal>
          <c:smooth val="0"/>
          <c:extLst>
            <c:ext xmlns:c16="http://schemas.microsoft.com/office/drawing/2014/chart" uri="{C3380CC4-5D6E-409C-BE32-E72D297353CC}">
              <c16:uniqueId val="{00000009-E59E-4211-860D-030433306FFA}"/>
            </c:ext>
          </c:extLst>
        </c:ser>
        <c:ser>
          <c:idx val="8"/>
          <c:order val="8"/>
          <c:tx>
            <c:strRef>
              <c:f>Sheet1!$P$1</c:f>
              <c:strCache>
                <c:ptCount val="1"/>
                <c:pt idx="0">
                  <c:v>Column8</c:v>
                </c:pt>
              </c:strCache>
            </c:strRef>
          </c:tx>
          <c:spPr>
            <a:ln w="6350" cap="rnd">
              <a:solidFill>
                <a:schemeClr val="tx1"/>
              </a:solidFill>
              <a:round/>
            </a:ln>
            <a:effectLst/>
          </c:spPr>
          <c:marker>
            <c:symbol val="circle"/>
            <c:size val="18"/>
            <c:spPr>
              <a:solidFill>
                <a:schemeClr val="tx1"/>
              </a:solidFill>
              <a:ln w="9525">
                <a:noFill/>
              </a:ln>
              <a:effectLst/>
            </c:spPr>
          </c:marker>
          <c:dLbls>
            <c:dLbl>
              <c:idx val="15"/>
              <c:tx>
                <c:rich>
                  <a:bodyPr/>
                  <a:lstStyle/>
                  <a:p>
                    <a:fld id="{E7355096-47AA-4578-888B-73429100CD7E}"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213-466E-A9A7-82616AF568C0}"/>
                </c:ext>
              </c:extLst>
            </c:dLbl>
            <c:numFmt formatCode="#0\%" sourceLinked="0"/>
            <c:spPr>
              <a:noFill/>
              <a:ln>
                <a:noFill/>
              </a:ln>
              <a:effectLst/>
            </c:spPr>
            <c:txPr>
              <a:bodyPr rot="0" spcFirstLastPara="1" vertOverflow="ellipsis" vert="horz" wrap="square" lIns="38100" tIns="19050" rIns="38100" bIns="19050" anchor="ctr" anchorCtr="0">
                <a:spAutoFit/>
              </a:bodyPr>
              <a:lstStyle/>
              <a:p>
                <a:pPr algn="ctr">
                  <a:defRPr lang="en-US" sz="1800" b="1" i="0" u="none" strike="noStrike" kern="1200" baseline="0">
                    <a:solidFill>
                      <a:srgbClr val="5B545F"/>
                    </a:solidFill>
                    <a:latin typeface="Century Gothic" panose="020B0502020202020204" pitchFamily="34" charset="0"/>
                    <a:ea typeface="+mn-ea"/>
                    <a:cs typeface="+mn-cs"/>
                  </a:defRPr>
                </a:pPr>
                <a:endParaRPr lang="en-US"/>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Sheet1!$P$2:$P$21</c:f>
              <c:numCache>
                <c:formatCode>General</c:formatCode>
                <c:ptCount val="20"/>
                <c:pt idx="14">
                  <c:v>3</c:v>
                </c:pt>
                <c:pt idx="15">
                  <c:v>3</c:v>
                </c:pt>
              </c:numCache>
            </c:numRef>
          </c:yVal>
          <c:smooth val="0"/>
          <c:extLst>
            <c:ext xmlns:c16="http://schemas.microsoft.com/office/drawing/2014/chart" uri="{C3380CC4-5D6E-409C-BE32-E72D297353CC}">
              <c16:uniqueId val="{0000000A-E59E-4211-860D-030433306FFA}"/>
            </c:ext>
          </c:extLst>
        </c:ser>
        <c:ser>
          <c:idx val="9"/>
          <c:order val="9"/>
          <c:tx>
            <c:strRef>
              <c:f>Sheet1!$Q$1</c:f>
              <c:strCache>
                <c:ptCount val="1"/>
                <c:pt idx="0">
                  <c:v>Column9</c:v>
                </c:pt>
              </c:strCache>
            </c:strRef>
          </c:tx>
          <c:spPr>
            <a:ln w="6350" cap="rnd">
              <a:solidFill>
                <a:srgbClr val="000000"/>
              </a:solidFill>
              <a:round/>
            </a:ln>
            <a:effectLst/>
          </c:spPr>
          <c:marker>
            <c:symbol val="circle"/>
            <c:size val="18"/>
            <c:spPr>
              <a:solidFill>
                <a:schemeClr val="tx1"/>
              </a:solidFill>
              <a:ln w="9525">
                <a:noFill/>
              </a:ln>
              <a:effectLst/>
            </c:spPr>
          </c:marker>
          <c:dLbls>
            <c:dLbl>
              <c:idx val="17"/>
              <c:tx>
                <c:rich>
                  <a:bodyPr/>
                  <a:lstStyle/>
                  <a:p>
                    <a:fld id="{D8C90269-62EB-4093-B0C5-3B5609B3ED13}" type="XVALUE">
                      <a:rPr lang="en-US">
                        <a:latin typeface="Arial" panose="020B0604020202020204" pitchFamily="34" charset="0"/>
                        <a:cs typeface="Arial" panose="020B0604020202020204" pitchFamily="34" charset="0"/>
                      </a:rPr>
                      <a:pPr/>
                      <a:t>[X VALUE]</a:t>
                    </a:fld>
                    <a:endParaRPr lang="en-GB"/>
                  </a:p>
                </c:rich>
              </c:tx>
              <c:dLblPos val="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61-44FC-BA8A-A8D927D020B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Sheet1!$Q$2:$Q$21</c:f>
              <c:numCache>
                <c:formatCode>General</c:formatCode>
                <c:ptCount val="20"/>
                <c:pt idx="16">
                  <c:v>2</c:v>
                </c:pt>
                <c:pt idx="17">
                  <c:v>2</c:v>
                </c:pt>
              </c:numCache>
            </c:numRef>
          </c:yVal>
          <c:smooth val="0"/>
          <c:extLst>
            <c:ext xmlns:c16="http://schemas.microsoft.com/office/drawing/2014/chart" uri="{C3380CC4-5D6E-409C-BE32-E72D297353CC}">
              <c16:uniqueId val="{00000000-3761-44FC-BA8A-A8D927D020B8}"/>
            </c:ext>
          </c:extLst>
        </c:ser>
        <c:ser>
          <c:idx val="10"/>
          <c:order val="10"/>
          <c:tx>
            <c:strRef>
              <c:f>Sheet1!$R$1</c:f>
              <c:strCache>
                <c:ptCount val="1"/>
                <c:pt idx="0">
                  <c:v>Column10</c:v>
                </c:pt>
              </c:strCache>
            </c:strRef>
          </c:tx>
          <c:spPr>
            <a:ln w="6350" cap="rnd">
              <a:solidFill>
                <a:schemeClr val="accent5">
                  <a:lumMod val="60000"/>
                </a:schemeClr>
              </a:solidFill>
              <a:round/>
            </a:ln>
            <a:effectLst/>
          </c:spPr>
          <c:marker>
            <c:symbol val="circle"/>
            <c:size val="18"/>
            <c:spPr>
              <a:solidFill>
                <a:schemeClr val="accent5">
                  <a:lumMod val="60000"/>
                </a:schemeClr>
              </a:solidFill>
              <a:ln w="9525">
                <a:solidFill>
                  <a:schemeClr val="accent5">
                    <a:lumMod val="60000"/>
                  </a:schemeClr>
                </a:solidFill>
              </a:ln>
              <a:effectLst/>
            </c:spPr>
          </c:marker>
          <c:dPt>
            <c:idx val="19"/>
            <c:marker>
              <c:spPr>
                <a:solidFill>
                  <a:schemeClr val="accent5">
                    <a:lumMod val="60000"/>
                  </a:schemeClr>
                </a:solidFill>
                <a:ln w="19050">
                  <a:noFill/>
                </a:ln>
                <a:effectLst/>
              </c:spPr>
            </c:marker>
            <c:bubble3D val="0"/>
            <c:spPr>
              <a:ln w="6350" cap="rnd">
                <a:solidFill>
                  <a:srgbClr val="000000"/>
                </a:solidFill>
                <a:round/>
              </a:ln>
              <a:effectLst/>
            </c:spPr>
            <c:extLst>
              <c:ext xmlns:c16="http://schemas.microsoft.com/office/drawing/2014/chart" uri="{C3380CC4-5D6E-409C-BE32-E72D297353CC}">
                <c16:uniqueId val="{00000002-3761-44FC-BA8A-A8D927D020B8}"/>
              </c:ext>
            </c:extLst>
          </c:dPt>
          <c:dLbls>
            <c:dLbl>
              <c:idx val="19"/>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entury Gothic" panose="020B0502020202020204" pitchFamily="34" charset="0"/>
                        <a:ea typeface="+mn-ea"/>
                        <a:cs typeface="+mn-cs"/>
                      </a:defRPr>
                    </a:pPr>
                    <a:fld id="{027ED3EB-099D-4EFE-82E7-999490D45E18}" type="XVALUE">
                      <a:rPr lang="en-US">
                        <a:latin typeface="Arial" panose="020B0604020202020204" pitchFamily="34" charset="0"/>
                        <a:cs typeface="Arial" panose="020B0604020202020204" pitchFamily="34" charset="0"/>
                      </a:rPr>
                      <a:pPr>
                        <a:defRPr sz="1800" b="1" i="0" u="none" strike="noStrike" kern="1200" baseline="0">
                          <a:solidFill>
                            <a:schemeClr val="tx1">
                              <a:lumMod val="75000"/>
                              <a:lumOff val="25000"/>
                            </a:schemeClr>
                          </a:solidFill>
                          <a:latin typeface="Century Gothic" panose="020B0502020202020204" pitchFamily="34" charset="0"/>
                          <a:ea typeface="+mn-ea"/>
                          <a:cs typeface="+mn-cs"/>
                        </a:defRPr>
                      </a:pPr>
                      <a:t>[X VALUE]</a:t>
                    </a:fld>
                    <a:endParaRPr lang="en-GB"/>
                  </a:p>
                </c:rich>
              </c:tx>
              <c:numFmt formatCode="#0\%" sourceLinked="0"/>
              <c:spPr>
                <a:noFill/>
                <a:ln>
                  <a:noFill/>
                </a:ln>
                <a:effectLst/>
              </c:spPr>
              <c:dLblPos val="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2-3761-44FC-BA8A-A8D927D020B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Sheet1!$G$2:$G$21</c:f>
              <c:numCache>
                <c:formatCode>General</c:formatCode>
                <c:ptCount val="20"/>
                <c:pt idx="0">
                  <c:v>-10</c:v>
                </c:pt>
                <c:pt idx="1">
                  <c:v>54.483118463485766</c:v>
                </c:pt>
                <c:pt idx="2">
                  <c:v>-10</c:v>
                </c:pt>
                <c:pt idx="3">
                  <c:v>49.441299798256729</c:v>
                </c:pt>
                <c:pt idx="4">
                  <c:v>-10</c:v>
                </c:pt>
                <c:pt idx="5">
                  <c:v>39.999834446517028</c:v>
                </c:pt>
                <c:pt idx="6">
                  <c:v>-10</c:v>
                </c:pt>
                <c:pt idx="7">
                  <c:v>35.793538988924425</c:v>
                </c:pt>
                <c:pt idx="8">
                  <c:v>-10</c:v>
                </c:pt>
                <c:pt idx="9">
                  <c:v>35.528721370082863</c:v>
                </c:pt>
                <c:pt idx="10">
                  <c:v>-10</c:v>
                </c:pt>
                <c:pt idx="11">
                  <c:v>27.194537032235548</c:v>
                </c:pt>
                <c:pt idx="12">
                  <c:v>-10</c:v>
                </c:pt>
                <c:pt idx="13">
                  <c:v>24.398131412550455</c:v>
                </c:pt>
                <c:pt idx="14">
                  <c:v>-10</c:v>
                </c:pt>
                <c:pt idx="15">
                  <c:v>0.85760992583096063</c:v>
                </c:pt>
                <c:pt idx="16">
                  <c:v>-10</c:v>
                </c:pt>
                <c:pt idx="17">
                  <c:v>10.842479001618242</c:v>
                </c:pt>
                <c:pt idx="18">
                  <c:v>-10</c:v>
                </c:pt>
                <c:pt idx="19">
                  <c:v>11.101844717504671</c:v>
                </c:pt>
              </c:numCache>
            </c:numRef>
          </c:xVal>
          <c:yVal>
            <c:numRef>
              <c:f>Sheet1!$R$2:$R$21</c:f>
              <c:numCache>
                <c:formatCode>General</c:formatCode>
                <c:ptCount val="20"/>
                <c:pt idx="18">
                  <c:v>1</c:v>
                </c:pt>
                <c:pt idx="19">
                  <c:v>1</c:v>
                </c:pt>
              </c:numCache>
            </c:numRef>
          </c:yVal>
          <c:smooth val="0"/>
          <c:extLst>
            <c:ext xmlns:c16="http://schemas.microsoft.com/office/drawing/2014/chart" uri="{C3380CC4-5D6E-409C-BE32-E72D297353CC}">
              <c16:uniqueId val="{00000001-3761-44FC-BA8A-A8D927D020B8}"/>
            </c:ext>
          </c:extLst>
        </c:ser>
        <c:dLbls>
          <c:showLegendKey val="0"/>
          <c:showVal val="0"/>
          <c:showCatName val="0"/>
          <c:showSerName val="0"/>
          <c:showPercent val="0"/>
          <c:showBubbleSize val="0"/>
        </c:dLbls>
        <c:axId val="1135366271"/>
        <c:axId val="1135391647"/>
      </c:scatterChart>
      <c:valAx>
        <c:axId val="1135366271"/>
        <c:scaling>
          <c:orientation val="minMax"/>
          <c:max val="70"/>
          <c:min val="0"/>
        </c:scaling>
        <c:delete val="1"/>
        <c:axPos val="b"/>
        <c:numFmt formatCode="General" sourceLinked="1"/>
        <c:majorTickMark val="out"/>
        <c:minorTickMark val="none"/>
        <c:tickLblPos val="nextTo"/>
        <c:crossAx val="1135391647"/>
        <c:crosses val="autoZero"/>
        <c:crossBetween val="midCat"/>
      </c:valAx>
      <c:valAx>
        <c:axId val="1135391647"/>
        <c:scaling>
          <c:orientation val="minMax"/>
          <c:max val="10"/>
          <c:min val="1"/>
        </c:scaling>
        <c:delete val="1"/>
        <c:axPos val="l"/>
        <c:numFmt formatCode="General" sourceLinked="1"/>
        <c:majorTickMark val="out"/>
        <c:minorTickMark val="none"/>
        <c:tickLblPos val="nextTo"/>
        <c:crossAx val="1135366271"/>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2000" b="1" i="0" u="none" strike="noStrike" kern="1200" spc="0" baseline="0">
                <a:solidFill>
                  <a:srgbClr val="5B645F"/>
                </a:solidFill>
                <a:latin typeface="Century Gothic" panose="020B0502020202020204" pitchFamily="34" charset="0"/>
                <a:cs typeface="Arial" panose="020B0604020202020204" pitchFamily="34" charset="0"/>
              </a:rPr>
              <a:t>Today, in 2023, which of the following groups do you think has the most power?</a:t>
            </a:r>
          </a:p>
          <a:p>
            <a:pPr>
              <a:defRPr/>
            </a:pPr>
            <a:r>
              <a:rPr lang="en-GB" sz="1050" b="1" i="0" u="none" strike="noStrike" kern="1200" spc="0" baseline="0">
                <a:solidFill>
                  <a:srgbClr val="5B645F"/>
                </a:solidFill>
                <a:latin typeface="Century Gothic" panose="020B0502020202020204" pitchFamily="34" charset="0"/>
                <a:cs typeface="Arial" panose="020B0604020202020204" pitchFamily="34" charset="0"/>
              </a:rPr>
              <a:t>(% who chose this option as rank 1) </a:t>
            </a:r>
            <a:endParaRPr lang="en-GB" sz="1050" b="1">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The very rich (for example the top 1%)</c:v>
                </c:pt>
                <c:pt idx="1">
                  <c:v>National governments</c:v>
                </c:pt>
                <c:pt idx="2">
                  <c:v>International organisations (for example the EU or UN)</c:v>
                </c:pt>
                <c:pt idx="3">
                  <c:v>Businesses</c:v>
                </c:pt>
                <c:pt idx="4">
                  <c:v>Religious organisations </c:v>
                </c:pt>
                <c:pt idx="5">
                  <c:v>Ordinary people</c:v>
                </c:pt>
                <c:pt idx="6">
                  <c:v>Charities and NGO's</c:v>
                </c:pt>
              </c:strCache>
            </c:strRef>
          </c:cat>
          <c:val>
            <c:numRef>
              <c:f>Sheet1!$B$2:$B$8</c:f>
              <c:numCache>
                <c:formatCode>0%</c:formatCode>
                <c:ptCount val="7"/>
                <c:pt idx="0">
                  <c:v>0.39</c:v>
                </c:pt>
                <c:pt idx="1">
                  <c:v>0.24</c:v>
                </c:pt>
                <c:pt idx="2">
                  <c:v>0.11</c:v>
                </c:pt>
                <c:pt idx="3">
                  <c:v>0.1</c:v>
                </c:pt>
                <c:pt idx="4">
                  <c:v>0.03</c:v>
                </c:pt>
                <c:pt idx="5">
                  <c:v>0.02</c:v>
                </c:pt>
                <c:pt idx="6">
                  <c:v>0.01</c:v>
                </c:pt>
              </c:numCache>
            </c:numRef>
          </c:val>
          <c:extLst>
            <c:ext xmlns:c16="http://schemas.microsoft.com/office/drawing/2014/chart" uri="{C3380CC4-5D6E-409C-BE32-E72D297353CC}">
              <c16:uniqueId val="{00000000-D028-4CDA-8120-CF661D0D4EA0}"/>
            </c:ext>
          </c:extLst>
        </c:ser>
        <c:dLbls>
          <c:dLblPos val="outEnd"/>
          <c:showLegendKey val="0"/>
          <c:showVal val="1"/>
          <c:showCatName val="0"/>
          <c:showSerName val="0"/>
          <c:showPercent val="0"/>
          <c:showBubbleSize val="0"/>
        </c:dLbls>
        <c:gapWidth val="182"/>
        <c:axId val="2026478591"/>
        <c:axId val="2026480991"/>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2030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Sheet1!$A$2:$A$8</c15:sqref>
                        </c15:formulaRef>
                      </c:ext>
                    </c:extLst>
                    <c:strCache>
                      <c:ptCount val="7"/>
                      <c:pt idx="0">
                        <c:v>The very rich (for example the top 1%)</c:v>
                      </c:pt>
                      <c:pt idx="1">
                        <c:v>National governments</c:v>
                      </c:pt>
                      <c:pt idx="2">
                        <c:v>International organisations (for example the EU or UN)</c:v>
                      </c:pt>
                      <c:pt idx="3">
                        <c:v>Businesses</c:v>
                      </c:pt>
                      <c:pt idx="4">
                        <c:v>Religious organisations </c:v>
                      </c:pt>
                      <c:pt idx="5">
                        <c:v>Ordinary people</c:v>
                      </c:pt>
                      <c:pt idx="6">
                        <c:v>Charities and NGO's</c:v>
                      </c:pt>
                    </c:strCache>
                  </c:strRef>
                </c:cat>
                <c:val>
                  <c:numRef>
                    <c:extLst>
                      <c:ext uri="{02D57815-91ED-43cb-92C2-25804820EDAC}">
                        <c15:formulaRef>
                          <c15:sqref>Sheet1!$C$2:$C$8</c15:sqref>
                        </c15:formulaRef>
                      </c:ext>
                    </c:extLst>
                    <c:numCache>
                      <c:formatCode>0%</c:formatCode>
                      <c:ptCount val="7"/>
                      <c:pt idx="0">
                        <c:v>0.4</c:v>
                      </c:pt>
                      <c:pt idx="1">
                        <c:v>0.21</c:v>
                      </c:pt>
                      <c:pt idx="2">
                        <c:v>0.1</c:v>
                      </c:pt>
                      <c:pt idx="3">
                        <c:v>0.09</c:v>
                      </c:pt>
                      <c:pt idx="4">
                        <c:v>0.02</c:v>
                      </c:pt>
                      <c:pt idx="5">
                        <c:v>0.03</c:v>
                      </c:pt>
                      <c:pt idx="6">
                        <c:v>0.01</c:v>
                      </c:pt>
                    </c:numCache>
                  </c:numRef>
                </c:val>
                <c:extLst>
                  <c:ext xmlns:c16="http://schemas.microsoft.com/office/drawing/2014/chart" uri="{C3380CC4-5D6E-409C-BE32-E72D297353CC}">
                    <c16:uniqueId val="{00000001-D028-4CDA-8120-CF661D0D4EA0}"/>
                  </c:ext>
                </c:extLst>
              </c15:ser>
            </c15:filteredBarSeries>
          </c:ext>
        </c:extLst>
      </c:barChart>
      <c:catAx>
        <c:axId val="20264785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26480991"/>
        <c:crosses val="autoZero"/>
        <c:auto val="1"/>
        <c:lblAlgn val="ctr"/>
        <c:lblOffset val="100"/>
        <c:noMultiLvlLbl val="0"/>
      </c:catAx>
      <c:valAx>
        <c:axId val="2026480991"/>
        <c:scaling>
          <c:orientation val="minMax"/>
        </c:scaling>
        <c:delete val="1"/>
        <c:axPos val="t"/>
        <c:numFmt formatCode="0%" sourceLinked="1"/>
        <c:majorTickMark val="none"/>
        <c:minorTickMark val="none"/>
        <c:tickLblPos val="nextTo"/>
        <c:crossAx val="2026478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2000" b="1" i="0" u="none" strike="noStrike" kern="1200" spc="0" baseline="0">
                <a:solidFill>
                  <a:srgbClr val="5B645F"/>
                </a:solidFill>
                <a:latin typeface="Century Gothic" panose="020B0502020202020204" pitchFamily="34" charset="0"/>
                <a:cs typeface="Arial" panose="020B0604020202020204" pitchFamily="34" charset="0"/>
              </a:rPr>
              <a:t>Perceived power of groups </a:t>
            </a:r>
            <a:r>
              <a:rPr lang="en-GB" sz="2000" b="1" i="0" u="none" strike="noStrike" kern="1200" spc="0" baseline="0">
                <a:solidFill>
                  <a:schemeClr val="accent1">
                    <a:lumMod val="75000"/>
                  </a:schemeClr>
                </a:solidFill>
                <a:latin typeface="Century Gothic" panose="020B0502020202020204" pitchFamily="34" charset="0"/>
                <a:cs typeface="Arial" panose="020B0604020202020204" pitchFamily="34" charset="0"/>
              </a:rPr>
              <a:t>now</a:t>
            </a:r>
            <a:r>
              <a:rPr lang="en-GB" sz="2000" b="1" i="0" u="none" strike="noStrike" kern="1200" spc="0" baseline="0">
                <a:solidFill>
                  <a:srgbClr val="5B645F"/>
                </a:solidFill>
                <a:latin typeface="Century Gothic" panose="020B0502020202020204" pitchFamily="34" charset="0"/>
                <a:cs typeface="Arial" panose="020B0604020202020204" pitchFamily="34" charset="0"/>
              </a:rPr>
              <a:t> and in </a:t>
            </a:r>
            <a:r>
              <a:rPr lang="en-GB" sz="2000" b="1" i="0" u="none" strike="noStrike" kern="1200" spc="0" baseline="0">
                <a:solidFill>
                  <a:schemeClr val="accent2"/>
                </a:solidFill>
                <a:latin typeface="Century Gothic" panose="020B0502020202020204" pitchFamily="34" charset="0"/>
                <a:cs typeface="Arial" panose="020B0604020202020204" pitchFamily="34" charset="0"/>
              </a:rPr>
              <a:t>2030</a:t>
            </a:r>
            <a:r>
              <a:rPr lang="en-GB" sz="2000" b="1" i="0" u="none" strike="noStrike" kern="1200" spc="0" baseline="0">
                <a:solidFill>
                  <a:srgbClr val="5B645F"/>
                </a:solidFill>
                <a:latin typeface="Century Gothic" panose="020B0502020202020204" pitchFamily="34" charset="0"/>
                <a:cs typeface="Arial" panose="020B0604020202020204" pitchFamily="34" charset="0"/>
              </a:rPr>
              <a:t> </a:t>
            </a:r>
          </a:p>
          <a:p>
            <a:pPr>
              <a:defRPr/>
            </a:pPr>
            <a:r>
              <a:rPr lang="en-GB" sz="2000" b="1" i="0" u="none" strike="noStrike" kern="1200" spc="0" baseline="0">
                <a:solidFill>
                  <a:srgbClr val="5B645F"/>
                </a:solidFill>
                <a:latin typeface="Century Gothic" panose="020B0502020202020204" pitchFamily="34" charset="0"/>
                <a:cs typeface="Arial" panose="020B0604020202020204" pitchFamily="34" charset="0"/>
              </a:rPr>
              <a:t> </a:t>
            </a:r>
            <a:r>
              <a:rPr lang="en-GB" sz="1100" b="1" i="0" u="none" strike="noStrike" kern="1200" spc="0" baseline="0">
                <a:solidFill>
                  <a:srgbClr val="5B645F"/>
                </a:solidFill>
                <a:latin typeface="Century Gothic" panose="020B0502020202020204" pitchFamily="34" charset="0"/>
                <a:cs typeface="Arial" panose="020B0604020202020204" pitchFamily="34" charset="0"/>
              </a:rPr>
              <a:t>(% who chose this option as rank 1) </a:t>
            </a:r>
            <a:endParaRPr lang="en-GB" sz="1100" b="1">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Now</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The very rich (for example the top 1%)</c:v>
                </c:pt>
                <c:pt idx="1">
                  <c:v>National governments</c:v>
                </c:pt>
                <c:pt idx="2">
                  <c:v>International organisations (for example the EU or UN)</c:v>
                </c:pt>
                <c:pt idx="3">
                  <c:v>Businesses</c:v>
                </c:pt>
                <c:pt idx="4">
                  <c:v>Religious organisations </c:v>
                </c:pt>
                <c:pt idx="5">
                  <c:v>Ordinary people</c:v>
                </c:pt>
                <c:pt idx="6">
                  <c:v>Charities and NGO's</c:v>
                </c:pt>
              </c:strCache>
            </c:strRef>
          </c:cat>
          <c:val>
            <c:numRef>
              <c:f>Sheet1!$B$2:$B$8</c:f>
              <c:numCache>
                <c:formatCode>0%</c:formatCode>
                <c:ptCount val="7"/>
                <c:pt idx="0">
                  <c:v>0.39</c:v>
                </c:pt>
                <c:pt idx="1">
                  <c:v>0.24</c:v>
                </c:pt>
                <c:pt idx="2">
                  <c:v>0.11</c:v>
                </c:pt>
                <c:pt idx="3">
                  <c:v>0.1</c:v>
                </c:pt>
                <c:pt idx="4">
                  <c:v>0.03</c:v>
                </c:pt>
                <c:pt idx="5">
                  <c:v>0.02</c:v>
                </c:pt>
                <c:pt idx="6">
                  <c:v>0.01</c:v>
                </c:pt>
              </c:numCache>
            </c:numRef>
          </c:val>
          <c:extLst>
            <c:ext xmlns:c16="http://schemas.microsoft.com/office/drawing/2014/chart" uri="{C3380CC4-5D6E-409C-BE32-E72D297353CC}">
              <c16:uniqueId val="{00000000-D028-4CDA-8120-CF661D0D4EA0}"/>
            </c:ext>
          </c:extLst>
        </c:ser>
        <c:ser>
          <c:idx val="1"/>
          <c:order val="1"/>
          <c:tx>
            <c:strRef>
              <c:f>Sheet1!$C$1</c:f>
              <c:strCache>
                <c:ptCount val="1"/>
                <c:pt idx="0">
                  <c:v>2030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The very rich (for example the top 1%)</c:v>
                </c:pt>
                <c:pt idx="1">
                  <c:v>National governments</c:v>
                </c:pt>
                <c:pt idx="2">
                  <c:v>International organisations (for example the EU or UN)</c:v>
                </c:pt>
                <c:pt idx="3">
                  <c:v>Businesses</c:v>
                </c:pt>
                <c:pt idx="4">
                  <c:v>Religious organisations </c:v>
                </c:pt>
                <c:pt idx="5">
                  <c:v>Ordinary people</c:v>
                </c:pt>
                <c:pt idx="6">
                  <c:v>Charities and NGO's</c:v>
                </c:pt>
              </c:strCache>
            </c:strRef>
          </c:cat>
          <c:val>
            <c:numRef>
              <c:f>Sheet1!$C$2:$C$8</c:f>
              <c:numCache>
                <c:formatCode>0%</c:formatCode>
                <c:ptCount val="7"/>
                <c:pt idx="0">
                  <c:v>0.4</c:v>
                </c:pt>
                <c:pt idx="1">
                  <c:v>0.21</c:v>
                </c:pt>
                <c:pt idx="2">
                  <c:v>0.1</c:v>
                </c:pt>
                <c:pt idx="3">
                  <c:v>0.09</c:v>
                </c:pt>
                <c:pt idx="4">
                  <c:v>0.02</c:v>
                </c:pt>
                <c:pt idx="5">
                  <c:v>0.03</c:v>
                </c:pt>
                <c:pt idx="6">
                  <c:v>0.01</c:v>
                </c:pt>
              </c:numCache>
            </c:numRef>
          </c:val>
          <c:extLst>
            <c:ext xmlns:c16="http://schemas.microsoft.com/office/drawing/2014/chart" uri="{C3380CC4-5D6E-409C-BE32-E72D297353CC}">
              <c16:uniqueId val="{00000001-D028-4CDA-8120-CF661D0D4EA0}"/>
            </c:ext>
          </c:extLst>
        </c:ser>
        <c:dLbls>
          <c:dLblPos val="outEnd"/>
          <c:showLegendKey val="0"/>
          <c:showVal val="1"/>
          <c:showCatName val="0"/>
          <c:showSerName val="0"/>
          <c:showPercent val="0"/>
          <c:showBubbleSize val="0"/>
        </c:dLbls>
        <c:gapWidth val="182"/>
        <c:axId val="2026478591"/>
        <c:axId val="2026480991"/>
      </c:barChart>
      <c:catAx>
        <c:axId val="20264785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26480991"/>
        <c:crosses val="autoZero"/>
        <c:auto val="1"/>
        <c:lblAlgn val="ctr"/>
        <c:lblOffset val="100"/>
        <c:noMultiLvlLbl val="0"/>
      </c:catAx>
      <c:valAx>
        <c:axId val="2026480991"/>
        <c:scaling>
          <c:orientation val="minMax"/>
        </c:scaling>
        <c:delete val="1"/>
        <c:axPos val="t"/>
        <c:numFmt formatCode="0%" sourceLinked="1"/>
        <c:majorTickMark val="none"/>
        <c:minorTickMark val="none"/>
        <c:tickLblPos val="nextTo"/>
        <c:crossAx val="20264785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40190288713908"/>
          <c:y val="0.12358377630114938"/>
          <c:w val="0.69859809711286092"/>
          <c:h val="0.75978535471173236"/>
        </c:manualLayout>
      </c:layout>
      <c:barChart>
        <c:barDir val="bar"/>
        <c:grouping val="stacked"/>
        <c:varyColors val="0"/>
        <c:ser>
          <c:idx val="0"/>
          <c:order val="0"/>
          <c:tx>
            <c:strRef>
              <c:f>Sheet1!$B$1</c:f>
              <c:strCache>
                <c:ptCount val="1"/>
                <c:pt idx="0">
                  <c:v>Down to factors outside their control</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Their financial wealth (investments, cash)</c:v>
                </c:pt>
                <c:pt idx="1">
                  <c:v> Their physical wealth (possessions)</c:v>
                </c:pt>
                <c:pt idx="2">
                  <c:v> Their home</c:v>
                </c:pt>
                <c:pt idx="3">
                  <c:v> Their private pension pots</c:v>
                </c:pt>
              </c:strCache>
            </c:strRef>
          </c:cat>
          <c:val>
            <c:numRef>
              <c:f>Sheet1!$B$2:$B$5</c:f>
              <c:numCache>
                <c:formatCode>0%</c:formatCode>
                <c:ptCount val="4"/>
                <c:pt idx="0">
                  <c:v>0.31</c:v>
                </c:pt>
                <c:pt idx="1">
                  <c:v>0.28000000000000003</c:v>
                </c:pt>
                <c:pt idx="2">
                  <c:v>0.28000000000000003</c:v>
                </c:pt>
                <c:pt idx="3">
                  <c:v>0.27</c:v>
                </c:pt>
              </c:numCache>
            </c:numRef>
          </c:val>
          <c:extLst>
            <c:ext xmlns:c16="http://schemas.microsoft.com/office/drawing/2014/chart" uri="{C3380CC4-5D6E-409C-BE32-E72D297353CC}">
              <c16:uniqueId val="{00000000-80DA-4167-83C3-B2A8F83323D6}"/>
            </c:ext>
          </c:extLst>
        </c:ser>
        <c:ser>
          <c:idx val="1"/>
          <c:order val="1"/>
          <c:tx>
            <c:strRef>
              <c:f>Sheet1!$C$1</c:f>
              <c:strCache>
                <c:ptCount val="1"/>
                <c:pt idx="0">
                  <c:v>Equally down to their hard work and factors outside their control</c:v>
                </c:pt>
              </c:strCache>
            </c:strRef>
          </c:tx>
          <c:spPr>
            <a:solidFill>
              <a:schemeClr val="tx2">
                <a:lumMod val="60000"/>
                <a:lumOff val="40000"/>
              </a:schemeClr>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80DA-4167-83C3-B2A8F83323D6}"/>
              </c:ext>
            </c:extLst>
          </c:dPt>
          <c:dPt>
            <c:idx val="1"/>
            <c:invertIfNegative val="0"/>
            <c:bubble3D val="0"/>
            <c:spPr>
              <a:solidFill>
                <a:schemeClr val="tx2"/>
              </a:solidFill>
              <a:ln>
                <a:noFill/>
              </a:ln>
              <a:effectLst/>
            </c:spPr>
            <c:extLst>
              <c:ext xmlns:c16="http://schemas.microsoft.com/office/drawing/2014/chart" uri="{C3380CC4-5D6E-409C-BE32-E72D297353CC}">
                <c16:uniqueId val="{00000005-80DA-4167-83C3-B2A8F83323D6}"/>
              </c:ext>
            </c:extLst>
          </c:dPt>
          <c:dPt>
            <c:idx val="2"/>
            <c:invertIfNegative val="0"/>
            <c:bubble3D val="0"/>
            <c:spPr>
              <a:solidFill>
                <a:schemeClr val="tx2"/>
              </a:solidFill>
              <a:ln>
                <a:noFill/>
              </a:ln>
              <a:effectLst/>
            </c:spPr>
            <c:extLst>
              <c:ext xmlns:c16="http://schemas.microsoft.com/office/drawing/2014/chart" uri="{C3380CC4-5D6E-409C-BE32-E72D297353CC}">
                <c16:uniqueId val="{00000006-80DA-4167-83C3-B2A8F83323D6}"/>
              </c:ext>
            </c:extLst>
          </c:dPt>
          <c:dPt>
            <c:idx val="3"/>
            <c:invertIfNegative val="0"/>
            <c:bubble3D val="0"/>
            <c:spPr>
              <a:solidFill>
                <a:schemeClr val="tx2"/>
              </a:solidFill>
              <a:ln>
                <a:noFill/>
              </a:ln>
              <a:effectLst/>
            </c:spPr>
            <c:extLst>
              <c:ext xmlns:c16="http://schemas.microsoft.com/office/drawing/2014/chart" uri="{C3380CC4-5D6E-409C-BE32-E72D297353CC}">
                <c16:uniqueId val="{00000007-80DA-4167-83C3-B2A8F83323D6}"/>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Their financial wealth (investments, cash)</c:v>
                </c:pt>
                <c:pt idx="1">
                  <c:v> Their physical wealth (possessions)</c:v>
                </c:pt>
                <c:pt idx="2">
                  <c:v> Their home</c:v>
                </c:pt>
                <c:pt idx="3">
                  <c:v> Their private pension pots</c:v>
                </c:pt>
              </c:strCache>
            </c:strRef>
          </c:cat>
          <c:val>
            <c:numRef>
              <c:f>Sheet1!$C$2:$C$5</c:f>
              <c:numCache>
                <c:formatCode>0%</c:formatCode>
                <c:ptCount val="4"/>
                <c:pt idx="0">
                  <c:v>0.34</c:v>
                </c:pt>
                <c:pt idx="1">
                  <c:v>0.37</c:v>
                </c:pt>
                <c:pt idx="2">
                  <c:v>0.36</c:v>
                </c:pt>
                <c:pt idx="3">
                  <c:v>0.33</c:v>
                </c:pt>
              </c:numCache>
            </c:numRef>
          </c:val>
          <c:extLst>
            <c:ext xmlns:c16="http://schemas.microsoft.com/office/drawing/2014/chart" uri="{C3380CC4-5D6E-409C-BE32-E72D297353CC}">
              <c16:uniqueId val="{00000001-80DA-4167-83C3-B2A8F83323D6}"/>
            </c:ext>
          </c:extLst>
        </c:ser>
        <c:ser>
          <c:idx val="2"/>
          <c:order val="2"/>
          <c:tx>
            <c:strRef>
              <c:f>Sheet1!$D$1</c:f>
              <c:strCache>
                <c:ptCount val="1"/>
                <c:pt idx="0">
                  <c:v>Down to their hard work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Their financial wealth (investments, cash)</c:v>
                </c:pt>
                <c:pt idx="1">
                  <c:v> Their physical wealth (possessions)</c:v>
                </c:pt>
                <c:pt idx="2">
                  <c:v> Their home</c:v>
                </c:pt>
                <c:pt idx="3">
                  <c:v> Their private pension pots</c:v>
                </c:pt>
              </c:strCache>
            </c:strRef>
          </c:cat>
          <c:val>
            <c:numRef>
              <c:f>Sheet1!$D$2:$D$5</c:f>
              <c:numCache>
                <c:formatCode>0%</c:formatCode>
                <c:ptCount val="4"/>
                <c:pt idx="0">
                  <c:v>0.21</c:v>
                </c:pt>
                <c:pt idx="1">
                  <c:v>0.21</c:v>
                </c:pt>
                <c:pt idx="2">
                  <c:v>0.22</c:v>
                </c:pt>
                <c:pt idx="3">
                  <c:v>0.24</c:v>
                </c:pt>
              </c:numCache>
            </c:numRef>
          </c:val>
          <c:extLst>
            <c:ext xmlns:c16="http://schemas.microsoft.com/office/drawing/2014/chart" uri="{C3380CC4-5D6E-409C-BE32-E72D297353CC}">
              <c16:uniqueId val="{00000002-80DA-4167-83C3-B2A8F83323D6}"/>
            </c:ext>
          </c:extLst>
        </c:ser>
        <c:ser>
          <c:idx val="3"/>
          <c:order val="3"/>
          <c:tx>
            <c:strRef>
              <c:f>Sheet1!$E$1</c:f>
              <c:strCache>
                <c:ptCount val="1"/>
                <c:pt idx="0">
                  <c:v>Don’t know</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 Their financial wealth (investments, cash)</c:v>
                </c:pt>
                <c:pt idx="1">
                  <c:v> Their physical wealth (possessions)</c:v>
                </c:pt>
                <c:pt idx="2">
                  <c:v> Their home</c:v>
                </c:pt>
                <c:pt idx="3">
                  <c:v> Their private pension pots</c:v>
                </c:pt>
              </c:strCache>
            </c:strRef>
          </c:cat>
          <c:val>
            <c:numRef>
              <c:f>Sheet1!$E$2:$E$5</c:f>
              <c:numCache>
                <c:formatCode>0%</c:formatCode>
                <c:ptCount val="4"/>
                <c:pt idx="0">
                  <c:v>0.14000000000000001</c:v>
                </c:pt>
                <c:pt idx="1">
                  <c:v>0.14000000000000001</c:v>
                </c:pt>
                <c:pt idx="2">
                  <c:v>0.13</c:v>
                </c:pt>
                <c:pt idx="3">
                  <c:v>0.16</c:v>
                </c:pt>
              </c:numCache>
            </c:numRef>
          </c:val>
          <c:extLst>
            <c:ext xmlns:c16="http://schemas.microsoft.com/office/drawing/2014/chart" uri="{C3380CC4-5D6E-409C-BE32-E72D297353CC}">
              <c16:uniqueId val="{00000003-80DA-4167-83C3-B2A8F83323D6}"/>
            </c:ext>
          </c:extLst>
        </c:ser>
        <c:dLbls>
          <c:showLegendKey val="0"/>
          <c:showVal val="0"/>
          <c:showCatName val="0"/>
          <c:showSerName val="0"/>
          <c:showPercent val="0"/>
          <c:showBubbleSize val="0"/>
        </c:dLbls>
        <c:gapWidth val="150"/>
        <c:overlap val="100"/>
        <c:axId val="444382095"/>
        <c:axId val="444374895"/>
      </c:barChart>
      <c:catAx>
        <c:axId val="44438209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4374895"/>
        <c:crosses val="autoZero"/>
        <c:auto val="1"/>
        <c:lblAlgn val="ctr"/>
        <c:lblOffset val="100"/>
        <c:noMultiLvlLbl val="0"/>
      </c:catAx>
      <c:valAx>
        <c:axId val="444374895"/>
        <c:scaling>
          <c:orientation val="minMax"/>
          <c:max val="1"/>
        </c:scaling>
        <c:delete val="1"/>
        <c:axPos val="t"/>
        <c:numFmt formatCode="0%" sourceLinked="1"/>
        <c:majorTickMark val="none"/>
        <c:minorTickMark val="none"/>
        <c:tickLblPos val="nextTo"/>
        <c:crossAx val="4443820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b="1" i="0" u="none" strike="noStrike" kern="1200" spc="0" baseline="0">
                <a:solidFill>
                  <a:srgbClr val="5B645F"/>
                </a:solidFill>
                <a:latin typeface="Century Gothic" panose="020B0502020202020204" pitchFamily="34" charset="0"/>
                <a:cs typeface="Arial" panose="020B0604020202020204" pitchFamily="34" charset="0"/>
              </a:rPr>
              <a:t>What are the most important explanations for why some people have a lot of wealth and others very little wealth?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c:v>
                </c:pt>
              </c:strCache>
            </c:strRef>
          </c:tx>
          <c:spPr>
            <a:solidFill>
              <a:schemeClr val="accent1">
                <a:lumMod val="75000"/>
              </a:schemeClr>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0-09A4-4990-ADF2-FC7A03BBA4C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09A4-4990-ADF2-FC7A03BBA4C4}"/>
              </c:ext>
            </c:extLst>
          </c:dPt>
          <c:dPt>
            <c:idx val="5"/>
            <c:invertIfNegative val="0"/>
            <c:bubble3D val="0"/>
            <c:spPr>
              <a:solidFill>
                <a:schemeClr val="tx2"/>
              </a:solidFill>
              <a:ln>
                <a:noFill/>
              </a:ln>
              <a:effectLst/>
            </c:spPr>
            <c:extLst>
              <c:ext xmlns:c16="http://schemas.microsoft.com/office/drawing/2014/chart" uri="{C3380CC4-5D6E-409C-BE32-E72D297353CC}">
                <c16:uniqueId val="{00000003-09A4-4990-ADF2-FC7A03BBA4C4}"/>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2-09A4-4990-ADF2-FC7A03BBA4C4}"/>
              </c:ext>
            </c:extLst>
          </c:dPt>
          <c:dPt>
            <c:idx val="8"/>
            <c:invertIfNegative val="0"/>
            <c:bubble3D val="0"/>
            <c:spPr>
              <a:solidFill>
                <a:schemeClr val="tx2"/>
              </a:solidFill>
              <a:ln>
                <a:noFill/>
              </a:ln>
              <a:effectLst/>
            </c:spPr>
            <c:extLst>
              <c:ext xmlns:c16="http://schemas.microsoft.com/office/drawing/2014/chart" uri="{C3380CC4-5D6E-409C-BE32-E72D297353CC}">
                <c16:uniqueId val="{00000005-09A4-4990-ADF2-FC7A03BBA4C4}"/>
              </c:ext>
            </c:extLst>
          </c:dPt>
          <c:dPt>
            <c:idx val="9"/>
            <c:invertIfNegative val="0"/>
            <c:bubble3D val="0"/>
            <c:spPr>
              <a:solidFill>
                <a:schemeClr val="tx2"/>
              </a:solidFill>
              <a:ln>
                <a:noFill/>
              </a:ln>
              <a:effectLst/>
            </c:spPr>
            <c:extLst>
              <c:ext xmlns:c16="http://schemas.microsoft.com/office/drawing/2014/chart" uri="{C3380CC4-5D6E-409C-BE32-E72D297353CC}">
                <c16:uniqueId val="{00000004-09A4-4990-ADF2-FC7A03BBA4C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Whether they already come from a wealthy family or not</c:v>
                </c:pt>
                <c:pt idx="1">
                  <c:v>Whether they have useful networks or not</c:v>
                </c:pt>
                <c:pt idx="2">
                  <c:v>Whether they have access to a good education</c:v>
                </c:pt>
                <c:pt idx="3">
                  <c:v>How hard they work</c:v>
                </c:pt>
                <c:pt idx="4">
                  <c:v>The level of individual talent or natural ability a person has</c:v>
                </c:pt>
                <c:pt idx="5">
                  <c:v>Whether they have good or bad luck</c:v>
                </c:pt>
                <c:pt idx="6">
                  <c:v>Whether they face discrimination, for example, due to their race</c:v>
                </c:pt>
                <c:pt idx="7">
                  <c:v>Other positive behaviours such as being organised</c:v>
                </c:pt>
                <c:pt idx="8">
                  <c:v>None of these</c:v>
                </c:pt>
                <c:pt idx="9">
                  <c:v>Don’t know</c:v>
                </c:pt>
              </c:strCache>
            </c:strRef>
          </c:cat>
          <c:val>
            <c:numRef>
              <c:f>Sheet1!$B$2:$B$11</c:f>
              <c:numCache>
                <c:formatCode>0%</c:formatCode>
                <c:ptCount val="10"/>
                <c:pt idx="0">
                  <c:v>0.72727045585059102</c:v>
                </c:pt>
                <c:pt idx="1">
                  <c:v>0.41401369948580757</c:v>
                </c:pt>
                <c:pt idx="2">
                  <c:v>0.39931606822060822</c:v>
                </c:pt>
                <c:pt idx="3">
                  <c:v>0.35396174582924439</c:v>
                </c:pt>
                <c:pt idx="4">
                  <c:v>0.26303154447458388</c:v>
                </c:pt>
                <c:pt idx="5">
                  <c:v>0.17290970404086781</c:v>
                </c:pt>
                <c:pt idx="6">
                  <c:v>0.12780023527427964</c:v>
                </c:pt>
                <c:pt idx="7">
                  <c:v>0.10975518628614704</c:v>
                </c:pt>
                <c:pt idx="8">
                  <c:v>9.9258619883223799E-3</c:v>
                </c:pt>
                <c:pt idx="9">
                  <c:v>4.8100561591243596E-2</c:v>
                </c:pt>
              </c:numCache>
            </c:numRef>
          </c:val>
          <c:extLst>
            <c:ext xmlns:c16="http://schemas.microsoft.com/office/drawing/2014/chart" uri="{C3380CC4-5D6E-409C-BE32-E72D297353CC}">
              <c16:uniqueId val="{00000000-D028-4CDA-8120-CF661D0D4EA0}"/>
            </c:ext>
          </c:extLst>
        </c:ser>
        <c:dLbls>
          <c:dLblPos val="outEnd"/>
          <c:showLegendKey val="0"/>
          <c:showVal val="1"/>
          <c:showCatName val="0"/>
          <c:showSerName val="0"/>
          <c:showPercent val="0"/>
          <c:showBubbleSize val="0"/>
        </c:dLbls>
        <c:gapWidth val="182"/>
        <c:axId val="2026478591"/>
        <c:axId val="2026480991"/>
      </c:barChart>
      <c:catAx>
        <c:axId val="202647859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26480991"/>
        <c:crosses val="autoZero"/>
        <c:auto val="1"/>
        <c:lblAlgn val="ctr"/>
        <c:lblOffset val="100"/>
        <c:noMultiLvlLbl val="0"/>
      </c:catAx>
      <c:valAx>
        <c:axId val="2026480991"/>
        <c:scaling>
          <c:orientation val="minMax"/>
        </c:scaling>
        <c:delete val="1"/>
        <c:axPos val="t"/>
        <c:numFmt formatCode="0%" sourceLinked="1"/>
        <c:majorTickMark val="none"/>
        <c:minorTickMark val="none"/>
        <c:tickLblPos val="nextTo"/>
        <c:crossAx val="2026478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0.31294</cdr:x>
      <cdr:y>0</cdr:y>
    </cdr:from>
    <cdr:to>
      <cdr:x>0.52353</cdr:x>
      <cdr:y>0.09577</cdr:y>
    </cdr:to>
    <cdr:sp macro="" textlink="">
      <cdr:nvSpPr>
        <cdr:cNvPr id="2" name="TextBox 1">
          <a:extLst xmlns:a="http://schemas.openxmlformats.org/drawingml/2006/main">
            <a:ext uri="{FF2B5EF4-FFF2-40B4-BE49-F238E27FC236}">
              <a16:creationId xmlns:a16="http://schemas.microsoft.com/office/drawing/2014/main" id="{381D18C2-95B3-B4F8-0BA9-CB3D41D27860}"/>
            </a:ext>
          </a:extLst>
        </cdr:cNvPr>
        <cdr:cNvSpPr txBox="1"/>
      </cdr:nvSpPr>
      <cdr:spPr>
        <a:xfrm xmlns:a="http://schemas.openxmlformats.org/drawingml/2006/main">
          <a:off x="2861535" y="-1891553"/>
          <a:ext cx="1925619" cy="4625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200" b="1" dirty="0">
              <a:solidFill>
                <a:schemeClr val="accent1"/>
              </a:solidFill>
              <a:latin typeface="Arial" panose="020B0604020202020204" pitchFamily="34" charset="0"/>
              <a:cs typeface="Arial" panose="020B0604020202020204" pitchFamily="34" charset="0"/>
            </a:rPr>
            <a:t>Net: Factors outside their control </a:t>
          </a:r>
        </a:p>
      </cdr:txBody>
    </cdr:sp>
  </cdr:relSizeAnchor>
  <cdr:relSizeAnchor xmlns:cdr="http://schemas.openxmlformats.org/drawingml/2006/chartDrawing">
    <cdr:from>
      <cdr:x>0.54471</cdr:x>
      <cdr:y>0</cdr:y>
    </cdr:from>
    <cdr:to>
      <cdr:x>0.75529</cdr:x>
      <cdr:y>0.09577</cdr:y>
    </cdr:to>
    <cdr:sp macro="" textlink="">
      <cdr:nvSpPr>
        <cdr:cNvPr id="3" name="TextBox 1">
          <a:extLst xmlns:a="http://schemas.openxmlformats.org/drawingml/2006/main">
            <a:ext uri="{FF2B5EF4-FFF2-40B4-BE49-F238E27FC236}">
              <a16:creationId xmlns:a16="http://schemas.microsoft.com/office/drawing/2014/main" id="{2D3AFF63-D362-5407-3205-B9B949680FA2}"/>
            </a:ext>
          </a:extLst>
        </cdr:cNvPr>
        <cdr:cNvSpPr txBox="1"/>
      </cdr:nvSpPr>
      <cdr:spPr>
        <a:xfrm xmlns:a="http://schemas.openxmlformats.org/drawingml/2006/main">
          <a:off x="4980790" y="-1891553"/>
          <a:ext cx="1925619" cy="462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tx2"/>
              </a:solidFill>
              <a:latin typeface="Arial" panose="020B0604020202020204" pitchFamily="34" charset="0"/>
              <a:cs typeface="Arial" panose="020B0604020202020204" pitchFamily="34" charset="0"/>
            </a:rPr>
            <a:t>Equally down to their hard work and factors outside their control </a:t>
          </a:r>
        </a:p>
      </cdr:txBody>
    </cdr:sp>
  </cdr:relSizeAnchor>
  <cdr:relSizeAnchor xmlns:cdr="http://schemas.openxmlformats.org/drawingml/2006/chartDrawing">
    <cdr:from>
      <cdr:x>0.75144</cdr:x>
      <cdr:y>0</cdr:y>
    </cdr:from>
    <cdr:to>
      <cdr:x>0.89176</cdr:x>
      <cdr:y>0.09577</cdr:y>
    </cdr:to>
    <cdr:sp macro="" textlink="">
      <cdr:nvSpPr>
        <cdr:cNvPr id="4" name="TextBox 1">
          <a:extLst xmlns:a="http://schemas.openxmlformats.org/drawingml/2006/main">
            <a:ext uri="{FF2B5EF4-FFF2-40B4-BE49-F238E27FC236}">
              <a16:creationId xmlns:a16="http://schemas.microsoft.com/office/drawing/2014/main" id="{6A4CE2C9-18F4-0D78-4D04-59FC7B0BEA61}"/>
            </a:ext>
          </a:extLst>
        </cdr:cNvPr>
        <cdr:cNvSpPr txBox="1"/>
      </cdr:nvSpPr>
      <cdr:spPr>
        <a:xfrm xmlns:a="http://schemas.openxmlformats.org/drawingml/2006/main">
          <a:off x="6871148" y="0"/>
          <a:ext cx="1283150" cy="462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accent4"/>
              </a:solidFill>
              <a:latin typeface="Arial" panose="020B0604020202020204" pitchFamily="34" charset="0"/>
              <a:cs typeface="Arial" panose="020B0604020202020204" pitchFamily="34" charset="0"/>
            </a:rPr>
            <a:t>Net: Down to their hard work </a:t>
          </a:r>
        </a:p>
      </cdr:txBody>
    </cdr:sp>
  </cdr:relSizeAnchor>
  <cdr:relSizeAnchor xmlns:cdr="http://schemas.openxmlformats.org/drawingml/2006/chartDrawing">
    <cdr:from>
      <cdr:x>0.87765</cdr:x>
      <cdr:y>0.00631</cdr:y>
    </cdr:from>
    <cdr:to>
      <cdr:x>1</cdr:x>
      <cdr:y>0.10208</cdr:y>
    </cdr:to>
    <cdr:sp macro="" textlink="">
      <cdr:nvSpPr>
        <cdr:cNvPr id="5" name="TextBox 1">
          <a:extLst xmlns:a="http://schemas.openxmlformats.org/drawingml/2006/main">
            <a:ext uri="{FF2B5EF4-FFF2-40B4-BE49-F238E27FC236}">
              <a16:creationId xmlns:a16="http://schemas.microsoft.com/office/drawing/2014/main" id="{D1D84217-AC5F-A441-7462-1AA1DF65B689}"/>
            </a:ext>
          </a:extLst>
        </cdr:cNvPr>
        <cdr:cNvSpPr txBox="1"/>
      </cdr:nvSpPr>
      <cdr:spPr>
        <a:xfrm xmlns:a="http://schemas.openxmlformats.org/drawingml/2006/main">
          <a:off x="8025204" y="30480"/>
          <a:ext cx="1118795" cy="462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1" dirty="0">
              <a:solidFill>
                <a:schemeClr val="tx2"/>
              </a:solidFill>
              <a:latin typeface="Arial" panose="020B0604020202020204" pitchFamily="34" charset="0"/>
              <a:cs typeface="Arial" panose="020B0604020202020204" pitchFamily="34" charset="0"/>
            </a:rPr>
            <a:t>Don’t know</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D1403D-547E-49A9-A851-6428741AF6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6A7BB67D-3BA5-4BF7-A878-AFC3EFAA76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449064-EB4A-4B45-8645-9F7F71C35601}" type="datetimeFigureOut">
              <a:rPr lang="en-GB" smtClean="0">
                <a:latin typeface="Arial" panose="020B0604020202020204" pitchFamily="34" charset="0"/>
              </a:rPr>
              <a:t>10/07/2023</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90EFE1F0-8A9B-4CF1-AB5F-761D660FC8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FE24F588-4440-4F27-AF41-1E291B27FD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C5AA03-E667-48CA-B87C-3F7E1760FCE4}"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4198331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0DFA392-50AE-1F47-901F-3D43EC48B69B}" type="datetimeFigureOut">
              <a:rPr lang="en-GB" smtClean="0"/>
              <a:pPr/>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134AA21-BDC7-3C4D-90E6-A29920BA133D}" type="slidenum">
              <a:rPr lang="en-GB" smtClean="0"/>
              <a:pPr/>
              <a:t>‹#›</a:t>
            </a:fld>
            <a:endParaRPr lang="en-GB"/>
          </a:p>
        </p:txBody>
      </p:sp>
    </p:spTree>
    <p:extLst>
      <p:ext uri="{BB962C8B-B14F-4D97-AF65-F5344CB8AC3E}">
        <p14:creationId xmlns:p14="http://schemas.microsoft.com/office/powerpoint/2010/main" val="371701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a:t>
            </a:fld>
            <a:endParaRPr lang="en-GB"/>
          </a:p>
        </p:txBody>
      </p:sp>
    </p:spTree>
    <p:extLst>
      <p:ext uri="{BB962C8B-B14F-4D97-AF65-F5344CB8AC3E}">
        <p14:creationId xmlns:p14="http://schemas.microsoft.com/office/powerpoint/2010/main" val="1097202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26</a:t>
            </a:fld>
            <a:endParaRPr lang="en-GB"/>
          </a:p>
        </p:txBody>
      </p:sp>
    </p:spTree>
    <p:extLst>
      <p:ext uri="{BB962C8B-B14F-4D97-AF65-F5344CB8AC3E}">
        <p14:creationId xmlns:p14="http://schemas.microsoft.com/office/powerpoint/2010/main" val="3007835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27</a:t>
            </a:fld>
            <a:endParaRPr lang="en-GB"/>
          </a:p>
        </p:txBody>
      </p:sp>
    </p:spTree>
    <p:extLst>
      <p:ext uri="{BB962C8B-B14F-4D97-AF65-F5344CB8AC3E}">
        <p14:creationId xmlns:p14="http://schemas.microsoft.com/office/powerpoint/2010/main" val="38569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29</a:t>
            </a:fld>
            <a:endParaRPr lang="en-GB"/>
          </a:p>
        </p:txBody>
      </p:sp>
    </p:spTree>
    <p:extLst>
      <p:ext uri="{BB962C8B-B14F-4D97-AF65-F5344CB8AC3E}">
        <p14:creationId xmlns:p14="http://schemas.microsoft.com/office/powerpoint/2010/main" val="2796406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30</a:t>
            </a:fld>
            <a:endParaRPr lang="en-GB"/>
          </a:p>
        </p:txBody>
      </p:sp>
    </p:spTree>
    <p:extLst>
      <p:ext uri="{BB962C8B-B14F-4D97-AF65-F5344CB8AC3E}">
        <p14:creationId xmlns:p14="http://schemas.microsoft.com/office/powerpoint/2010/main" val="1289395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31</a:t>
            </a:fld>
            <a:endParaRPr lang="en-GB"/>
          </a:p>
        </p:txBody>
      </p:sp>
    </p:spTree>
    <p:extLst>
      <p:ext uri="{BB962C8B-B14F-4D97-AF65-F5344CB8AC3E}">
        <p14:creationId xmlns:p14="http://schemas.microsoft.com/office/powerpoint/2010/main" val="1579797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8216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4AA21-BDC7-3C4D-90E6-A29920BA133D}" type="slidenum">
              <a:rPr kumimoji="0" lang="en-GB"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562047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34</a:t>
            </a:fld>
            <a:endParaRPr lang="en-GB"/>
          </a:p>
        </p:txBody>
      </p:sp>
    </p:spTree>
    <p:extLst>
      <p:ext uri="{BB962C8B-B14F-4D97-AF65-F5344CB8AC3E}">
        <p14:creationId xmlns:p14="http://schemas.microsoft.com/office/powerpoint/2010/main" val="39916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35</a:t>
            </a:fld>
            <a:endParaRPr lang="en-GB"/>
          </a:p>
        </p:txBody>
      </p:sp>
    </p:spTree>
    <p:extLst>
      <p:ext uri="{BB962C8B-B14F-4D97-AF65-F5344CB8AC3E}">
        <p14:creationId xmlns:p14="http://schemas.microsoft.com/office/powerpoint/2010/main" val="401575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36</a:t>
            </a:fld>
            <a:endParaRPr lang="en-GB"/>
          </a:p>
        </p:txBody>
      </p:sp>
    </p:spTree>
    <p:extLst>
      <p:ext uri="{BB962C8B-B14F-4D97-AF65-F5344CB8AC3E}">
        <p14:creationId xmlns:p14="http://schemas.microsoft.com/office/powerpoint/2010/main" val="237910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12</a:t>
            </a:fld>
            <a:endParaRPr lang="en-GB"/>
          </a:p>
        </p:txBody>
      </p:sp>
    </p:spTree>
    <p:extLst>
      <p:ext uri="{BB962C8B-B14F-4D97-AF65-F5344CB8AC3E}">
        <p14:creationId xmlns:p14="http://schemas.microsoft.com/office/powerpoint/2010/main" val="732678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37</a:t>
            </a:fld>
            <a:endParaRPr lang="en-GB"/>
          </a:p>
        </p:txBody>
      </p:sp>
    </p:spTree>
    <p:extLst>
      <p:ext uri="{BB962C8B-B14F-4D97-AF65-F5344CB8AC3E}">
        <p14:creationId xmlns:p14="http://schemas.microsoft.com/office/powerpoint/2010/main" val="3313396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C134AA21-BDC7-3C4D-90E6-A29920BA133D}" type="slidenum">
              <a:rPr lang="en-GB" smtClean="0"/>
              <a:pPr/>
              <a:t>38</a:t>
            </a:fld>
            <a:endParaRPr lang="en-GB"/>
          </a:p>
        </p:txBody>
      </p:sp>
    </p:spTree>
    <p:extLst>
      <p:ext uri="{BB962C8B-B14F-4D97-AF65-F5344CB8AC3E}">
        <p14:creationId xmlns:p14="http://schemas.microsoft.com/office/powerpoint/2010/main" val="3889185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39</a:t>
            </a:fld>
            <a:endParaRPr lang="en-GB"/>
          </a:p>
        </p:txBody>
      </p:sp>
    </p:spTree>
    <p:extLst>
      <p:ext uri="{BB962C8B-B14F-4D97-AF65-F5344CB8AC3E}">
        <p14:creationId xmlns:p14="http://schemas.microsoft.com/office/powerpoint/2010/main" val="3127661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40</a:t>
            </a:fld>
            <a:endParaRPr lang="en-GB"/>
          </a:p>
        </p:txBody>
      </p:sp>
    </p:spTree>
    <p:extLst>
      <p:ext uri="{BB962C8B-B14F-4D97-AF65-F5344CB8AC3E}">
        <p14:creationId xmlns:p14="http://schemas.microsoft.com/office/powerpoint/2010/main" val="992300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41</a:t>
            </a:fld>
            <a:endParaRPr lang="en-GB"/>
          </a:p>
        </p:txBody>
      </p:sp>
    </p:spTree>
    <p:extLst>
      <p:ext uri="{BB962C8B-B14F-4D97-AF65-F5344CB8AC3E}">
        <p14:creationId xmlns:p14="http://schemas.microsoft.com/office/powerpoint/2010/main" val="2775540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42</a:t>
            </a:fld>
            <a:endParaRPr lang="en-GB"/>
          </a:p>
        </p:txBody>
      </p:sp>
    </p:spTree>
    <p:extLst>
      <p:ext uri="{BB962C8B-B14F-4D97-AF65-F5344CB8AC3E}">
        <p14:creationId xmlns:p14="http://schemas.microsoft.com/office/powerpoint/2010/main" val="352733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43</a:t>
            </a:fld>
            <a:endParaRPr lang="en-GB"/>
          </a:p>
        </p:txBody>
      </p:sp>
    </p:spTree>
    <p:extLst>
      <p:ext uri="{BB962C8B-B14F-4D97-AF65-F5344CB8AC3E}">
        <p14:creationId xmlns:p14="http://schemas.microsoft.com/office/powerpoint/2010/main" val="1564575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fld id="{C134AA21-BDC7-3C4D-90E6-A29920BA133D}" type="slidenum">
              <a:rPr lang="en-GB" smtClean="0"/>
              <a:pPr/>
              <a:t>45</a:t>
            </a:fld>
            <a:endParaRPr lang="en-GB"/>
          </a:p>
        </p:txBody>
      </p:sp>
    </p:spTree>
    <p:extLst>
      <p:ext uri="{BB962C8B-B14F-4D97-AF65-F5344CB8AC3E}">
        <p14:creationId xmlns:p14="http://schemas.microsoft.com/office/powerpoint/2010/main" val="22374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fld id="{C134AA21-BDC7-3C4D-90E6-A29920BA133D}" type="slidenum">
              <a:rPr lang="en-GB" smtClean="0"/>
              <a:pPr/>
              <a:t>46</a:t>
            </a:fld>
            <a:endParaRPr lang="en-GB"/>
          </a:p>
        </p:txBody>
      </p:sp>
    </p:spTree>
    <p:extLst>
      <p:ext uri="{BB962C8B-B14F-4D97-AF65-F5344CB8AC3E}">
        <p14:creationId xmlns:p14="http://schemas.microsoft.com/office/powerpoint/2010/main" val="2064978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kern="1200" dirty="0">
              <a:solidFill>
                <a:schemeClr val="tx1"/>
              </a:solidFill>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fld id="{C134AA21-BDC7-3C4D-90E6-A29920BA133D}" type="slidenum">
              <a:rPr lang="en-GB" smtClean="0"/>
              <a:pPr/>
              <a:t>47</a:t>
            </a:fld>
            <a:endParaRPr lang="en-GB"/>
          </a:p>
        </p:txBody>
      </p:sp>
    </p:spTree>
    <p:extLst>
      <p:ext uri="{BB962C8B-B14F-4D97-AF65-F5344CB8AC3E}">
        <p14:creationId xmlns:p14="http://schemas.microsoft.com/office/powerpoint/2010/main" val="195354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14</a:t>
            </a:fld>
            <a:endParaRPr lang="en-GB"/>
          </a:p>
        </p:txBody>
      </p:sp>
    </p:spTree>
    <p:extLst>
      <p:ext uri="{BB962C8B-B14F-4D97-AF65-F5344CB8AC3E}">
        <p14:creationId xmlns:p14="http://schemas.microsoft.com/office/powerpoint/2010/main" val="4023745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48</a:t>
            </a:fld>
            <a:endParaRPr lang="en-GB"/>
          </a:p>
        </p:txBody>
      </p:sp>
    </p:spTree>
    <p:extLst>
      <p:ext uri="{BB962C8B-B14F-4D97-AF65-F5344CB8AC3E}">
        <p14:creationId xmlns:p14="http://schemas.microsoft.com/office/powerpoint/2010/main" val="2066833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53</a:t>
            </a:fld>
            <a:endParaRPr lang="en-US" dirty="0"/>
          </a:p>
        </p:txBody>
      </p:sp>
    </p:spTree>
    <p:extLst>
      <p:ext uri="{BB962C8B-B14F-4D97-AF65-F5344CB8AC3E}">
        <p14:creationId xmlns:p14="http://schemas.microsoft.com/office/powerpoint/2010/main" val="1382087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54</a:t>
            </a:fld>
            <a:endParaRPr lang="en-US" dirty="0"/>
          </a:p>
        </p:txBody>
      </p:sp>
    </p:spTree>
    <p:extLst>
      <p:ext uri="{BB962C8B-B14F-4D97-AF65-F5344CB8AC3E}">
        <p14:creationId xmlns:p14="http://schemas.microsoft.com/office/powerpoint/2010/main" val="141770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55</a:t>
            </a:fld>
            <a:endParaRPr lang="en-US" dirty="0"/>
          </a:p>
        </p:txBody>
      </p:sp>
    </p:spTree>
    <p:extLst>
      <p:ext uri="{BB962C8B-B14F-4D97-AF65-F5344CB8AC3E}">
        <p14:creationId xmlns:p14="http://schemas.microsoft.com/office/powerpoint/2010/main" val="1010460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56</a:t>
            </a:fld>
            <a:endParaRPr lang="en-US" dirty="0"/>
          </a:p>
        </p:txBody>
      </p:sp>
    </p:spTree>
    <p:extLst>
      <p:ext uri="{BB962C8B-B14F-4D97-AF65-F5344CB8AC3E}">
        <p14:creationId xmlns:p14="http://schemas.microsoft.com/office/powerpoint/2010/main" val="3110257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57</a:t>
            </a:fld>
            <a:endParaRPr lang="en-US" dirty="0"/>
          </a:p>
        </p:txBody>
      </p:sp>
    </p:spTree>
    <p:extLst>
      <p:ext uri="{BB962C8B-B14F-4D97-AF65-F5344CB8AC3E}">
        <p14:creationId xmlns:p14="http://schemas.microsoft.com/office/powerpoint/2010/main" val="21185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58</a:t>
            </a:fld>
            <a:endParaRPr lang="en-US" dirty="0"/>
          </a:p>
        </p:txBody>
      </p:sp>
    </p:spTree>
    <p:extLst>
      <p:ext uri="{BB962C8B-B14F-4D97-AF65-F5344CB8AC3E}">
        <p14:creationId xmlns:p14="http://schemas.microsoft.com/office/powerpoint/2010/main" val="1694500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59</a:t>
            </a:fld>
            <a:endParaRPr lang="en-US" dirty="0"/>
          </a:p>
        </p:txBody>
      </p:sp>
    </p:spTree>
    <p:extLst>
      <p:ext uri="{BB962C8B-B14F-4D97-AF65-F5344CB8AC3E}">
        <p14:creationId xmlns:p14="http://schemas.microsoft.com/office/powerpoint/2010/main" val="3230228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60</a:t>
            </a:fld>
            <a:endParaRPr lang="en-US" dirty="0"/>
          </a:p>
        </p:txBody>
      </p:sp>
    </p:spTree>
    <p:extLst>
      <p:ext uri="{BB962C8B-B14F-4D97-AF65-F5344CB8AC3E}">
        <p14:creationId xmlns:p14="http://schemas.microsoft.com/office/powerpoint/2010/main" val="2688553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61</a:t>
            </a:fld>
            <a:endParaRPr lang="en-GB"/>
          </a:p>
        </p:txBody>
      </p:sp>
    </p:spTree>
    <p:extLst>
      <p:ext uri="{BB962C8B-B14F-4D97-AF65-F5344CB8AC3E}">
        <p14:creationId xmlns:p14="http://schemas.microsoft.com/office/powerpoint/2010/main" val="108301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15</a:t>
            </a:fld>
            <a:endParaRPr lang="en-GB"/>
          </a:p>
        </p:txBody>
      </p:sp>
    </p:spTree>
    <p:extLst>
      <p:ext uri="{BB962C8B-B14F-4D97-AF65-F5344CB8AC3E}">
        <p14:creationId xmlns:p14="http://schemas.microsoft.com/office/powerpoint/2010/main" val="801702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799250-623A-7D47-9C89-2ADA2FB4918B}" type="slidenum">
              <a:rPr lang="en-US" smtClean="0"/>
              <a:pPr/>
              <a:t>66</a:t>
            </a:fld>
            <a:endParaRPr lang="en-US" dirty="0"/>
          </a:p>
        </p:txBody>
      </p:sp>
    </p:spTree>
    <p:extLst>
      <p:ext uri="{BB962C8B-B14F-4D97-AF65-F5344CB8AC3E}">
        <p14:creationId xmlns:p14="http://schemas.microsoft.com/office/powerpoint/2010/main" val="354374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16</a:t>
            </a:fld>
            <a:endParaRPr lang="en-GB"/>
          </a:p>
        </p:txBody>
      </p:sp>
    </p:spTree>
    <p:extLst>
      <p:ext uri="{BB962C8B-B14F-4D97-AF65-F5344CB8AC3E}">
        <p14:creationId xmlns:p14="http://schemas.microsoft.com/office/powerpoint/2010/main" val="338990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17</a:t>
            </a:fld>
            <a:endParaRPr lang="en-GB"/>
          </a:p>
        </p:txBody>
      </p:sp>
    </p:spTree>
    <p:extLst>
      <p:ext uri="{BB962C8B-B14F-4D97-AF65-F5344CB8AC3E}">
        <p14:creationId xmlns:p14="http://schemas.microsoft.com/office/powerpoint/2010/main" val="265865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18</a:t>
            </a:fld>
            <a:endParaRPr lang="en-GB"/>
          </a:p>
        </p:txBody>
      </p:sp>
    </p:spTree>
    <p:extLst>
      <p:ext uri="{BB962C8B-B14F-4D97-AF65-F5344CB8AC3E}">
        <p14:creationId xmlns:p14="http://schemas.microsoft.com/office/powerpoint/2010/main" val="2759719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23</a:t>
            </a:fld>
            <a:endParaRPr lang="en-GB"/>
          </a:p>
        </p:txBody>
      </p:sp>
    </p:spTree>
    <p:extLst>
      <p:ext uri="{BB962C8B-B14F-4D97-AF65-F5344CB8AC3E}">
        <p14:creationId xmlns:p14="http://schemas.microsoft.com/office/powerpoint/2010/main" val="117965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34AA21-BDC7-3C4D-90E6-A29920BA133D}" type="slidenum">
              <a:rPr lang="en-GB" smtClean="0"/>
              <a:pPr/>
              <a:t>24</a:t>
            </a:fld>
            <a:endParaRPr lang="en-GB"/>
          </a:p>
        </p:txBody>
      </p:sp>
    </p:spTree>
    <p:extLst>
      <p:ext uri="{BB962C8B-B14F-4D97-AF65-F5344CB8AC3E}">
        <p14:creationId xmlns:p14="http://schemas.microsoft.com/office/powerpoint/2010/main" val="2393466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5D5998-8951-6447-A442-7720304EED94}"/>
              </a:ext>
            </a:extLst>
          </p:cNvPr>
          <p:cNvSpPr/>
          <p:nvPr userDrawn="1"/>
        </p:nvSpPr>
        <p:spPr>
          <a:xfrm>
            <a:off x="0" y="0"/>
            <a:ext cx="12192000" cy="6858000"/>
          </a:xfrm>
          <a:prstGeom prst="rect">
            <a:avLst/>
          </a:prstGeom>
          <a:gradFill>
            <a:gsLst>
              <a:gs pos="1000">
                <a:schemeClr val="bg2">
                  <a:lumMod val="0"/>
                  <a:alpha val="0"/>
                </a:schemeClr>
              </a:gs>
              <a:gs pos="46000">
                <a:srgbClr val="000000">
                  <a:alpha val="39000"/>
                </a:srgbClr>
              </a:gs>
              <a:gs pos="65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1524000" y="2447642"/>
            <a:ext cx="9144000" cy="1308967"/>
          </a:xfrm>
          <a:prstGeom prst="rect">
            <a:avLst/>
          </a:prstGeom>
        </p:spPr>
        <p:txBody>
          <a:bodyPr anchor="b" anchorCtr="0">
            <a:normAutofit/>
          </a:bodyPr>
          <a:lstStyle>
            <a:lvl1pPr algn="ctr">
              <a:defRPr sz="3600" b="0" i="0">
                <a:solidFill>
                  <a:schemeClr val="bg1"/>
                </a:solidFill>
                <a:latin typeface="Century Gothic" panose="020B0502020202020204" pitchFamily="34" charset="0"/>
                <a:cs typeface="Arial" panose="020B0604020202020204" pitchFamily="34" charset="0"/>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1539498" y="3804230"/>
            <a:ext cx="9144000" cy="615891"/>
          </a:xfrm>
          <a:prstGeom prst="rect">
            <a:avLst/>
          </a:prstGeom>
        </p:spPr>
        <p:txBody>
          <a:bodyPr>
            <a:normAutofit/>
          </a:bodyPr>
          <a:lstStyle>
            <a:lvl1pPr marL="0" indent="0" algn="ctr">
              <a:buNone/>
              <a:defRPr sz="2400" b="0" i="0">
                <a:solidFill>
                  <a:schemeClr val="bg1"/>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pPr lvl="0"/>
            <a:r>
              <a:rPr lang="en-US"/>
              <a:t>Insert subtext here in sentence case</a:t>
            </a:r>
          </a:p>
        </p:txBody>
      </p:sp>
      <p:pic>
        <p:nvPicPr>
          <p:cNvPr id="9" name="Picture 8">
            <a:extLst>
              <a:ext uri="{FF2B5EF4-FFF2-40B4-BE49-F238E27FC236}">
                <a16:creationId xmlns:a16="http://schemas.microsoft.com/office/drawing/2014/main" id="{7DD152E3-24B4-495B-9592-0A06C61C3A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0" y="5886618"/>
            <a:ext cx="2195810" cy="748538"/>
          </a:xfrm>
          <a:prstGeom prst="rect">
            <a:avLst/>
          </a:prstGeom>
        </p:spPr>
      </p:pic>
    </p:spTree>
    <p:extLst>
      <p:ext uri="{BB962C8B-B14F-4D97-AF65-F5344CB8AC3E}">
        <p14:creationId xmlns:p14="http://schemas.microsoft.com/office/powerpoint/2010/main" val="358403698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1c_5_section_contents">
    <p:spTree>
      <p:nvGrpSpPr>
        <p:cNvPr id="1" name=""/>
        <p:cNvGrpSpPr/>
        <p:nvPr/>
      </p:nvGrpSpPr>
      <p:grpSpPr>
        <a:xfrm>
          <a:off x="0" y="0"/>
          <a:ext cx="0" cy="0"/>
          <a:chOff x="0" y="0"/>
          <a:chExt cx="0" cy="0"/>
        </a:xfrm>
      </p:grpSpPr>
      <p:sp>
        <p:nvSpPr>
          <p:cNvPr id="32" name="Picture Placeholder 3">
            <a:extLst>
              <a:ext uri="{FF2B5EF4-FFF2-40B4-BE49-F238E27FC236}">
                <a16:creationId xmlns:a16="http://schemas.microsoft.com/office/drawing/2014/main" id="{D469AA27-63D3-49B5-A439-4114FC42B438}"/>
              </a:ext>
            </a:extLst>
          </p:cNvPr>
          <p:cNvSpPr>
            <a:spLocks noGrp="1"/>
          </p:cNvSpPr>
          <p:nvPr>
            <p:ph type="pic" sz="quarter" idx="11"/>
          </p:nvPr>
        </p:nvSpPr>
        <p:spPr>
          <a:xfrm>
            <a:off x="4066070" y="3494175"/>
            <a:ext cx="1975443" cy="3363824"/>
          </a:xfrm>
        </p:spPr>
        <p:txBody>
          <a:bodyPr/>
          <a:lstStyle/>
          <a:p>
            <a:r>
              <a:rPr lang="en-US"/>
              <a:t>Click icon to add picture</a:t>
            </a:r>
            <a:endParaRPr lang="en-GB"/>
          </a:p>
        </p:txBody>
      </p:sp>
      <p:sp>
        <p:nvSpPr>
          <p:cNvPr id="33" name="Picture Placeholder 3">
            <a:extLst>
              <a:ext uri="{FF2B5EF4-FFF2-40B4-BE49-F238E27FC236}">
                <a16:creationId xmlns:a16="http://schemas.microsoft.com/office/drawing/2014/main" id="{61EB6EC3-F07E-49A1-A7DE-4563E3387E17}"/>
              </a:ext>
            </a:extLst>
          </p:cNvPr>
          <p:cNvSpPr>
            <a:spLocks noGrp="1"/>
          </p:cNvSpPr>
          <p:nvPr>
            <p:ph type="pic" sz="quarter" idx="12"/>
          </p:nvPr>
        </p:nvSpPr>
        <p:spPr>
          <a:xfrm>
            <a:off x="8157105" y="3486886"/>
            <a:ext cx="1975443" cy="3371113"/>
          </a:xfrm>
        </p:spPr>
        <p:txBody>
          <a:bodyPr/>
          <a:lstStyle/>
          <a:p>
            <a:r>
              <a:rPr lang="en-US"/>
              <a:t>Click icon to add picture</a:t>
            </a:r>
            <a:endParaRPr lang="en-GB"/>
          </a:p>
        </p:txBody>
      </p:sp>
      <p:sp>
        <p:nvSpPr>
          <p:cNvPr id="34" name="Picture Placeholder 3">
            <a:extLst>
              <a:ext uri="{FF2B5EF4-FFF2-40B4-BE49-F238E27FC236}">
                <a16:creationId xmlns:a16="http://schemas.microsoft.com/office/drawing/2014/main" id="{DFF11165-5187-4BBE-826D-F1A35006C2A7}"/>
              </a:ext>
            </a:extLst>
          </p:cNvPr>
          <p:cNvSpPr>
            <a:spLocks noGrp="1"/>
          </p:cNvSpPr>
          <p:nvPr>
            <p:ph type="pic" sz="quarter" idx="13"/>
          </p:nvPr>
        </p:nvSpPr>
        <p:spPr>
          <a:xfrm>
            <a:off x="10226549" y="-8224"/>
            <a:ext cx="1965452" cy="3419804"/>
          </a:xfrm>
        </p:spPr>
        <p:txBody>
          <a:bodyPr/>
          <a:lstStyle/>
          <a:p>
            <a:r>
              <a:rPr lang="en-US"/>
              <a:t>Click icon to add picture</a:t>
            </a:r>
            <a:endParaRPr lang="en-GB"/>
          </a:p>
        </p:txBody>
      </p:sp>
      <p:sp>
        <p:nvSpPr>
          <p:cNvPr id="35" name="Picture Placeholder 3">
            <a:extLst>
              <a:ext uri="{FF2B5EF4-FFF2-40B4-BE49-F238E27FC236}">
                <a16:creationId xmlns:a16="http://schemas.microsoft.com/office/drawing/2014/main" id="{63948C29-9B03-44BD-B527-5692530FB18D}"/>
              </a:ext>
            </a:extLst>
          </p:cNvPr>
          <p:cNvSpPr>
            <a:spLocks noGrp="1"/>
          </p:cNvSpPr>
          <p:nvPr>
            <p:ph type="pic" sz="quarter" idx="14"/>
          </p:nvPr>
        </p:nvSpPr>
        <p:spPr>
          <a:xfrm>
            <a:off x="6104610" y="-8224"/>
            <a:ext cx="1966833" cy="3419804"/>
          </a:xfrm>
        </p:spPr>
        <p:txBody>
          <a:bodyPr/>
          <a:lstStyle/>
          <a:p>
            <a:r>
              <a:rPr lang="en-US"/>
              <a:t>Click icon to add picture</a:t>
            </a:r>
            <a:endParaRPr lang="en-GB"/>
          </a:p>
        </p:txBody>
      </p:sp>
      <p:sp>
        <p:nvSpPr>
          <p:cNvPr id="36" name="Picture Placeholder 3">
            <a:extLst>
              <a:ext uri="{FF2B5EF4-FFF2-40B4-BE49-F238E27FC236}">
                <a16:creationId xmlns:a16="http://schemas.microsoft.com/office/drawing/2014/main" id="{67973FF3-6884-41F9-BD91-43CC449675C5}"/>
              </a:ext>
            </a:extLst>
          </p:cNvPr>
          <p:cNvSpPr>
            <a:spLocks noGrp="1"/>
          </p:cNvSpPr>
          <p:nvPr>
            <p:ph type="pic" sz="quarter" idx="15"/>
          </p:nvPr>
        </p:nvSpPr>
        <p:spPr>
          <a:xfrm>
            <a:off x="2020553" y="-11459"/>
            <a:ext cx="1975443" cy="3423039"/>
          </a:xfrm>
        </p:spPr>
        <p:txBody>
          <a:bodyPr/>
          <a:lstStyle/>
          <a:p>
            <a:r>
              <a:rPr lang="en-US"/>
              <a:t>Click icon to add picture</a:t>
            </a:r>
            <a:endParaRPr lang="en-GB"/>
          </a:p>
        </p:txBody>
      </p:sp>
      <p:sp>
        <p:nvSpPr>
          <p:cNvPr id="31" name="Picture Placeholder 3">
            <a:extLst>
              <a:ext uri="{FF2B5EF4-FFF2-40B4-BE49-F238E27FC236}">
                <a16:creationId xmlns:a16="http://schemas.microsoft.com/office/drawing/2014/main" id="{CE341A45-C273-4891-9434-5B09C3A0B636}"/>
              </a:ext>
            </a:extLst>
          </p:cNvPr>
          <p:cNvSpPr>
            <a:spLocks noGrp="1"/>
          </p:cNvSpPr>
          <p:nvPr>
            <p:ph type="pic" sz="quarter" idx="10"/>
          </p:nvPr>
        </p:nvSpPr>
        <p:spPr>
          <a:xfrm>
            <a:off x="0" y="3494175"/>
            <a:ext cx="1950478" cy="3362068"/>
          </a:xfrm>
        </p:spPr>
        <p:txBody>
          <a:bodyPr/>
          <a:lstStyle/>
          <a:p>
            <a:r>
              <a:rPr lang="en-US"/>
              <a:t>Click icon to add picture</a:t>
            </a:r>
            <a:endParaRPr lang="en-GB"/>
          </a:p>
        </p:txBody>
      </p:sp>
      <p:sp>
        <p:nvSpPr>
          <p:cNvPr id="13" name="Rectangle 12">
            <a:extLst>
              <a:ext uri="{FF2B5EF4-FFF2-40B4-BE49-F238E27FC236}">
                <a16:creationId xmlns:a16="http://schemas.microsoft.com/office/drawing/2014/main" id="{D2D863D3-3C3D-417C-9F26-C836A5CBBBFD}"/>
              </a:ext>
            </a:extLst>
          </p:cNvPr>
          <p:cNvSpPr/>
          <p:nvPr userDrawn="1"/>
        </p:nvSpPr>
        <p:spPr>
          <a:xfrm>
            <a:off x="-9993" y="1758"/>
            <a:ext cx="1975443" cy="34098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4" name="Rectangle 13">
            <a:extLst>
              <a:ext uri="{FF2B5EF4-FFF2-40B4-BE49-F238E27FC236}">
                <a16:creationId xmlns:a16="http://schemas.microsoft.com/office/drawing/2014/main" id="{D4813116-D841-47EB-89B1-0589510F66E8}"/>
              </a:ext>
            </a:extLst>
          </p:cNvPr>
          <p:cNvSpPr/>
          <p:nvPr userDrawn="1"/>
        </p:nvSpPr>
        <p:spPr>
          <a:xfrm>
            <a:off x="4066071" y="1"/>
            <a:ext cx="1975443" cy="34198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5" name="Rectangle 14">
            <a:extLst>
              <a:ext uri="{FF2B5EF4-FFF2-40B4-BE49-F238E27FC236}">
                <a16:creationId xmlns:a16="http://schemas.microsoft.com/office/drawing/2014/main" id="{4F0F049C-4F20-4067-98BD-2FEF9235DED8}"/>
              </a:ext>
            </a:extLst>
          </p:cNvPr>
          <p:cNvSpPr/>
          <p:nvPr userDrawn="1"/>
        </p:nvSpPr>
        <p:spPr>
          <a:xfrm>
            <a:off x="2020553" y="3494175"/>
            <a:ext cx="1975443" cy="3373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1" name="Rectangle 20">
            <a:extLst>
              <a:ext uri="{FF2B5EF4-FFF2-40B4-BE49-F238E27FC236}">
                <a16:creationId xmlns:a16="http://schemas.microsoft.com/office/drawing/2014/main" id="{9E97D924-AA30-4CCA-9A32-FC5D88AD8BFB}"/>
              </a:ext>
            </a:extLst>
          </p:cNvPr>
          <p:cNvSpPr/>
          <p:nvPr userDrawn="1"/>
        </p:nvSpPr>
        <p:spPr>
          <a:xfrm>
            <a:off x="6104610" y="3484909"/>
            <a:ext cx="1975443" cy="33730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04</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3" name="Rectangle 22">
            <a:extLst>
              <a:ext uri="{FF2B5EF4-FFF2-40B4-BE49-F238E27FC236}">
                <a16:creationId xmlns:a16="http://schemas.microsoft.com/office/drawing/2014/main" id="{45D8A921-4D3C-4413-B1FB-5C8EEF26E7FD}"/>
              </a:ext>
            </a:extLst>
          </p:cNvPr>
          <p:cNvSpPr/>
          <p:nvPr userDrawn="1"/>
        </p:nvSpPr>
        <p:spPr>
          <a:xfrm>
            <a:off x="8169321" y="1"/>
            <a:ext cx="1975443" cy="34198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chemeClr val="bg1"/>
                </a:solidFill>
                <a:latin typeface="Century Gothic Bold"/>
                <a:ea typeface="Helvetica Neue Light" panose="02000403000000020004" pitchFamily="2" charset="0"/>
                <a:cs typeface="Helvetica Neue" panose="02000503000000020004" pitchFamily="2" charset="0"/>
              </a:rPr>
              <a:t>05</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9" name="Rectangle 28">
            <a:extLst>
              <a:ext uri="{FF2B5EF4-FFF2-40B4-BE49-F238E27FC236}">
                <a16:creationId xmlns:a16="http://schemas.microsoft.com/office/drawing/2014/main" id="{CC1CDD80-E1F1-431B-9A22-E095E3AC3178}"/>
              </a:ext>
            </a:extLst>
          </p:cNvPr>
          <p:cNvSpPr/>
          <p:nvPr userDrawn="1"/>
        </p:nvSpPr>
        <p:spPr>
          <a:xfrm>
            <a:off x="10226549" y="3484909"/>
            <a:ext cx="1975443" cy="33730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06</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2852328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0">
                <a:solidFill>
                  <a:schemeClr val="bg1"/>
                </a:solidFill>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cxnSp>
        <p:nvCxnSpPr>
          <p:cNvPr id="14" name="Straight Connector 13">
            <a:extLst>
              <a:ext uri="{FF2B5EF4-FFF2-40B4-BE49-F238E27FC236}">
                <a16:creationId xmlns:a16="http://schemas.microsoft.com/office/drawing/2014/main" id="{8858986C-E1F0-794D-8140-C30578A8BF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ooter Placeholder 2">
            <a:extLst>
              <a:ext uri="{FF2B5EF4-FFF2-40B4-BE49-F238E27FC236}">
                <a16:creationId xmlns:a16="http://schemas.microsoft.com/office/drawing/2014/main" id="{3073B508-0EB3-0C47-B894-9CB4DBEF9C83}"/>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grpSp>
        <p:nvGrpSpPr>
          <p:cNvPr id="13" name="Group 12">
            <a:extLst>
              <a:ext uri="{FF2B5EF4-FFF2-40B4-BE49-F238E27FC236}">
                <a16:creationId xmlns:a16="http://schemas.microsoft.com/office/drawing/2014/main" id="{9274DCB9-C231-7840-9098-591E04D82531}"/>
              </a:ext>
            </a:extLst>
          </p:cNvPr>
          <p:cNvGrpSpPr/>
          <p:nvPr userDrawn="1"/>
        </p:nvGrpSpPr>
        <p:grpSpPr>
          <a:xfrm rot="10800000">
            <a:off x="6364098" y="158730"/>
            <a:ext cx="5827902" cy="2016977"/>
            <a:chOff x="-1" y="4663945"/>
            <a:chExt cx="5827902" cy="2016977"/>
          </a:xfrm>
        </p:grpSpPr>
        <p:sp>
          <p:nvSpPr>
            <p:cNvPr id="23" name="Rectangle 22">
              <a:extLst>
                <a:ext uri="{FF2B5EF4-FFF2-40B4-BE49-F238E27FC236}">
                  <a16:creationId xmlns:a16="http://schemas.microsoft.com/office/drawing/2014/main" id="{25352013-2D79-984B-9DE4-4D3D1D552113}"/>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9AD41C08-C921-6B4D-B254-A8A42FEB2210}"/>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8EE257EA-DB7F-C342-A1AC-23625F408608}"/>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6" name="Rectangle 25">
              <a:extLst>
                <a:ext uri="{FF2B5EF4-FFF2-40B4-BE49-F238E27FC236}">
                  <a16:creationId xmlns:a16="http://schemas.microsoft.com/office/drawing/2014/main" id="{18099E94-AAB0-334D-AE74-8C17BA08616D}"/>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7" name="Rectangle 26">
              <a:extLst>
                <a:ext uri="{FF2B5EF4-FFF2-40B4-BE49-F238E27FC236}">
                  <a16:creationId xmlns:a16="http://schemas.microsoft.com/office/drawing/2014/main" id="{D4EC458D-F5B6-9B4C-B390-C9B55E99ACC5}"/>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5" name="Picture 14">
            <a:extLst>
              <a:ext uri="{FF2B5EF4-FFF2-40B4-BE49-F238E27FC236}">
                <a16:creationId xmlns:a16="http://schemas.microsoft.com/office/drawing/2014/main" id="{6E9BB8B2-A370-44AA-9BC3-34410F0AB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3292464904"/>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X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73AD8-CD95-43FD-8D0E-1F5C7E8AF9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16292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0">
                <a:solidFill>
                  <a:schemeClr val="bg1"/>
                </a:solidFill>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14" name="Straight Connector 13">
            <a:extLst>
              <a:ext uri="{FF2B5EF4-FFF2-40B4-BE49-F238E27FC236}">
                <a16:creationId xmlns:a16="http://schemas.microsoft.com/office/drawing/2014/main" id="{8858986C-E1F0-794D-8140-C30578A8BF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8DE36AF-3BFB-974B-9FBA-6ED1BF1A93E1}"/>
              </a:ext>
            </a:extLst>
          </p:cNvPr>
          <p:cNvGrpSpPr/>
          <p:nvPr userDrawn="1"/>
        </p:nvGrpSpPr>
        <p:grpSpPr>
          <a:xfrm rot="10800000">
            <a:off x="6375821" y="147007"/>
            <a:ext cx="5827902" cy="2016977"/>
            <a:chOff x="-1" y="4663945"/>
            <a:chExt cx="5827902" cy="2016977"/>
          </a:xfrm>
        </p:grpSpPr>
        <p:sp>
          <p:nvSpPr>
            <p:cNvPr id="16" name="Rectangle 15">
              <a:extLst>
                <a:ext uri="{FF2B5EF4-FFF2-40B4-BE49-F238E27FC236}">
                  <a16:creationId xmlns:a16="http://schemas.microsoft.com/office/drawing/2014/main" id="{2BD25F99-91E8-4246-BD70-801CF529E2F1}"/>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411A3667-D22C-2A4B-AAD6-E5A1702D668B}"/>
                </a:ext>
              </a:extLst>
            </p:cNvPr>
            <p:cNvSpPr/>
            <p:nvPr userDrawn="1"/>
          </p:nvSpPr>
          <p:spPr>
            <a:xfrm>
              <a:off x="-1" y="5062957"/>
              <a:ext cx="3940234" cy="62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8" name="Rectangle 17">
              <a:extLst>
                <a:ext uri="{FF2B5EF4-FFF2-40B4-BE49-F238E27FC236}">
                  <a16:creationId xmlns:a16="http://schemas.microsoft.com/office/drawing/2014/main" id="{F810E07A-84C9-F24C-9A79-C7AF0A66A7D4}"/>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9" name="Rectangle 18">
              <a:extLst>
                <a:ext uri="{FF2B5EF4-FFF2-40B4-BE49-F238E27FC236}">
                  <a16:creationId xmlns:a16="http://schemas.microsoft.com/office/drawing/2014/main" id="{EDC10509-3D0C-1247-9036-0EBA53603F35}"/>
                </a:ext>
              </a:extLst>
            </p:cNvPr>
            <p:cNvSpPr/>
            <p:nvPr userDrawn="1"/>
          </p:nvSpPr>
          <p:spPr>
            <a:xfrm>
              <a:off x="488" y="6406846"/>
              <a:ext cx="1202086" cy="27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0" name="Rectangle 19">
              <a:extLst>
                <a:ext uri="{FF2B5EF4-FFF2-40B4-BE49-F238E27FC236}">
                  <a16:creationId xmlns:a16="http://schemas.microsoft.com/office/drawing/2014/main" id="{A8E47D8C-B612-174F-9259-E0DD370DD277}"/>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
        <p:nvSpPr>
          <p:cNvPr id="21" name="Footer Placeholder 2">
            <a:extLst>
              <a:ext uri="{FF2B5EF4-FFF2-40B4-BE49-F238E27FC236}">
                <a16:creationId xmlns:a16="http://schemas.microsoft.com/office/drawing/2014/main" id="{3073B508-0EB3-0C47-B894-9CB4DBEF9C83}"/>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fld id="{4FE1D128-65CB-E84D-BBCD-F6994D46BF4D}" type="slidenum">
              <a:rPr lang="en-GB" smtClean="0"/>
              <a:pPr/>
              <a:t>‹#›</a:t>
            </a:fld>
            <a:endParaRPr lang="en-GB"/>
          </a:p>
        </p:txBody>
      </p:sp>
      <p:pic>
        <p:nvPicPr>
          <p:cNvPr id="23" name="Picture 22">
            <a:extLst>
              <a:ext uri="{FF2B5EF4-FFF2-40B4-BE49-F238E27FC236}">
                <a16:creationId xmlns:a16="http://schemas.microsoft.com/office/drawing/2014/main" id="{F17201A2-5241-48D8-A27D-A8B4A37CAB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845301567"/>
      </p:ext>
    </p:extLst>
  </p:cSld>
  <p:clrMapOvr>
    <a:masterClrMapping/>
  </p:clrMapOvr>
  <p:extLst>
    <p:ext uri="{DCECCB84-F9BA-43D5-87BE-67443E8EF086}">
      <p15:sldGuideLst xmlns:p15="http://schemas.microsoft.com/office/powerpoint/2012/main">
        <p15:guide id="1" orient="horz" pos="218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6096000" y="0"/>
            <a:ext cx="6094413" cy="68580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4135765"/>
            <a:ext cx="4988114" cy="1308967"/>
          </a:xfrm>
        </p:spPr>
        <p:txBody>
          <a:bodyPr lIns="0" rIns="90000" anchor="b" anchorCtr="0">
            <a:normAutofit/>
          </a:bodyPr>
          <a:lstStyle>
            <a:lvl1pPr algn="l">
              <a:defRPr sz="3600"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5492353"/>
            <a:ext cx="4988114" cy="615891"/>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grpSp>
        <p:nvGrpSpPr>
          <p:cNvPr id="14" name="Group 13">
            <a:extLst>
              <a:ext uri="{FF2B5EF4-FFF2-40B4-BE49-F238E27FC236}">
                <a16:creationId xmlns:a16="http://schemas.microsoft.com/office/drawing/2014/main" id="{1B22ECBD-C916-B045-8C96-CA5A45C7AD88}"/>
              </a:ext>
            </a:extLst>
          </p:cNvPr>
          <p:cNvGrpSpPr/>
          <p:nvPr userDrawn="1"/>
        </p:nvGrpSpPr>
        <p:grpSpPr>
          <a:xfrm rot="10800000">
            <a:off x="6364098" y="158730"/>
            <a:ext cx="5827902" cy="2016977"/>
            <a:chOff x="-1" y="4663945"/>
            <a:chExt cx="5827902" cy="2016977"/>
          </a:xfrm>
        </p:grpSpPr>
        <p:sp>
          <p:nvSpPr>
            <p:cNvPr id="15" name="Rectangle 14">
              <a:extLst>
                <a:ext uri="{FF2B5EF4-FFF2-40B4-BE49-F238E27FC236}">
                  <a16:creationId xmlns:a16="http://schemas.microsoft.com/office/drawing/2014/main" id="{BCED04B2-E7BA-5C4C-9895-C1C380EDFFB1}"/>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6" name="Rectangle 15">
              <a:extLst>
                <a:ext uri="{FF2B5EF4-FFF2-40B4-BE49-F238E27FC236}">
                  <a16:creationId xmlns:a16="http://schemas.microsoft.com/office/drawing/2014/main" id="{858CFC7F-404C-794D-8C8F-12E29CCF2DF7}"/>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55919EC4-3456-394C-9F77-1655ED4BF251}"/>
                </a:ext>
              </a:extLst>
            </p:cNvPr>
            <p:cNvSpPr/>
            <p:nvPr userDrawn="1"/>
          </p:nvSpPr>
          <p:spPr>
            <a:xfrm>
              <a:off x="2121" y="5822060"/>
              <a:ext cx="5825780" cy="468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095607C8-F92B-5641-8969-813A28CFEA88}"/>
                </a:ext>
              </a:extLst>
            </p:cNvPr>
            <p:cNvSpPr/>
            <p:nvPr userDrawn="1"/>
          </p:nvSpPr>
          <p:spPr>
            <a:xfrm>
              <a:off x="488" y="6406846"/>
              <a:ext cx="1202086" cy="2740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7" name="Rectangle 26">
              <a:extLst>
                <a:ext uri="{FF2B5EF4-FFF2-40B4-BE49-F238E27FC236}">
                  <a16:creationId xmlns:a16="http://schemas.microsoft.com/office/drawing/2014/main" id="{5634ECB7-E0E2-3842-9EF6-F918F79E1F37}"/>
                </a:ext>
              </a:extLst>
            </p:cNvPr>
            <p:cNvSpPr/>
            <p:nvPr userDrawn="1"/>
          </p:nvSpPr>
          <p:spPr>
            <a:xfrm>
              <a:off x="-1" y="5624837"/>
              <a:ext cx="2527070" cy="31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Tree>
    <p:extLst>
      <p:ext uri="{BB962C8B-B14F-4D97-AF65-F5344CB8AC3E}">
        <p14:creationId xmlns:p14="http://schemas.microsoft.com/office/powerpoint/2010/main" val="274667502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1825625"/>
            <a:ext cx="10514012" cy="4351338"/>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C72FCD4-32B2-F144-B95B-61FA8242A671}"/>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fld id="{A06387B2-7A61-DC40-A17B-3BFC5FA5102E}" type="slidenum">
              <a:rPr lang="en-GB" smtClean="0"/>
              <a:pPr/>
              <a:t>‹#›</a:t>
            </a:fld>
            <a:endParaRPr lang="en-GB"/>
          </a:p>
        </p:txBody>
      </p:sp>
      <p:sp>
        <p:nvSpPr>
          <p:cNvPr id="8" name="Text Placeholder 7">
            <a:extLst>
              <a:ext uri="{FF2B5EF4-FFF2-40B4-BE49-F238E27FC236}">
                <a16:creationId xmlns:a16="http://schemas.microsoft.com/office/drawing/2014/main" id="{4892DD46-7CCA-E64B-85FF-CBF1C3886095}"/>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DA650CC2-E3C5-4D8E-9A69-AE643F9B2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177554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5320145" y="368300"/>
            <a:ext cx="6033655" cy="5808663"/>
          </a:xfrm>
        </p:spPr>
        <p:txBody>
          <a:bodyPr anchor="ctr" anchorCtr="0"/>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8"/>
          </a:xfrm>
        </p:spPr>
        <p:txBody>
          <a:bodyPr lIns="0" tIns="46800" rIns="0" anchor="b" anchorCtr="0"/>
          <a:lstStyle>
            <a:lvl1pPr algn="l">
              <a:defRPr b="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FE7ABECA-E0EE-F045-8F8F-D118DD34FCB7}"/>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fld id="{8CE2EA98-B158-B24C-B908-E850C582327F}" type="slidenum">
              <a:rPr lang="en-GB" smtClean="0"/>
              <a:pPr/>
              <a:t>‹#›</a:t>
            </a:fld>
            <a:endParaRPr lang="en-GB"/>
          </a:p>
        </p:txBody>
      </p:sp>
      <p:sp>
        <p:nvSpPr>
          <p:cNvPr id="9" name="Text Placeholder 7">
            <a:extLst>
              <a:ext uri="{FF2B5EF4-FFF2-40B4-BE49-F238E27FC236}">
                <a16:creationId xmlns:a16="http://schemas.microsoft.com/office/drawing/2014/main" id="{251FD053-3D37-6B4E-B3A0-E51B3F73A544}"/>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1CD49CA2-C452-483E-B623-2FFBEE220B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164786159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4240845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6096000" y="0"/>
            <a:ext cx="103322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4" name="Text Placeholder 8">
            <a:extLst>
              <a:ext uri="{FF2B5EF4-FFF2-40B4-BE49-F238E27FC236}">
                <a16:creationId xmlns:a16="http://schemas.microsoft.com/office/drawing/2014/main" id="{D704644D-5978-4B49-B6B6-114C370AF81A}"/>
              </a:ext>
            </a:extLst>
          </p:cNvPr>
          <p:cNvSpPr>
            <a:spLocks noGrp="1"/>
          </p:cNvSpPr>
          <p:nvPr>
            <p:ph type="body" sz="quarter" idx="13"/>
          </p:nvPr>
        </p:nvSpPr>
        <p:spPr>
          <a:xfrm>
            <a:off x="7439186" y="368300"/>
            <a:ext cx="3913027" cy="612549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9EA4D7E0-30EF-114F-B0B2-8BA3DBC944E1}"/>
              </a:ext>
            </a:extLst>
          </p:cNvPr>
          <p:cNvSpPr>
            <a:spLocks noGrp="1"/>
          </p:cNvSpPr>
          <p:nvPr>
            <p:ph type="ftr" sz="quarter" idx="11"/>
          </p:nvPr>
        </p:nvSpPr>
        <p:spPr>
          <a:xfrm>
            <a:off x="7439186" y="6356350"/>
            <a:ext cx="4114800" cy="365125"/>
          </a:xfrm>
        </p:spPr>
        <p:txBody>
          <a:bodyPr/>
          <a:lstStyle>
            <a:lvl1pPr algn="l">
              <a:defRPr>
                <a:solidFill>
                  <a:schemeClr val="tx1"/>
                </a:solidFill>
              </a:defRPr>
            </a:lvl1pPr>
          </a:lstStyle>
          <a:p>
            <a:fld id="{8516D993-503A-B140-A07F-37C08D356F31}" type="slidenum">
              <a:rPr lang="en-GB" smtClean="0"/>
              <a:pPr/>
              <a:t>‹#›</a:t>
            </a:fld>
            <a:endParaRPr lang="en-GB"/>
          </a:p>
        </p:txBody>
      </p:sp>
      <p:sp>
        <p:nvSpPr>
          <p:cNvPr id="7" name="Text Placeholder 7">
            <a:extLst>
              <a:ext uri="{FF2B5EF4-FFF2-40B4-BE49-F238E27FC236}">
                <a16:creationId xmlns:a16="http://schemas.microsoft.com/office/drawing/2014/main" id="{C6BD1C2B-F2A4-3640-97C9-A989EFF5AA47}"/>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1E9872D7-185B-4513-87B1-0E3CADD1A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632548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content and large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7934297" y="368300"/>
            <a:ext cx="3417916" cy="941161"/>
          </a:xfrm>
        </p:spPr>
        <p:txBody>
          <a:bodyPr lIns="0" tIns="46800" rIns="0" anchor="b" anchorCtr="0"/>
          <a:lstStyle>
            <a:lvl1pPr algn="l">
              <a:defRPr b="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7935885" y="1404175"/>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7934297" y="1823661"/>
            <a:ext cx="3417916"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7733654"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8F96CD15-8A93-E64D-998B-C9FEFE9F13C7}"/>
              </a:ext>
            </a:extLst>
          </p:cNvPr>
          <p:cNvSpPr>
            <a:spLocks noGrp="1"/>
          </p:cNvSpPr>
          <p:nvPr>
            <p:ph type="ftr" sz="quarter" idx="11"/>
          </p:nvPr>
        </p:nvSpPr>
        <p:spPr>
          <a:xfrm>
            <a:off x="7914197" y="6356350"/>
            <a:ext cx="4114800" cy="365125"/>
          </a:xfrm>
        </p:spPr>
        <p:txBody>
          <a:bodyPr/>
          <a:lstStyle>
            <a:lvl1pPr algn="l">
              <a:defRPr>
                <a:solidFill>
                  <a:schemeClr val="tx1"/>
                </a:solidFill>
              </a:defRPr>
            </a:lvl1pPr>
          </a:lstStyle>
          <a:p>
            <a:fld id="{2945B052-E178-2E44-BA10-58D0D3B4BD95}" type="slidenum">
              <a:rPr lang="en-GB" smtClean="0"/>
              <a:pPr/>
              <a:t>‹#›</a:t>
            </a:fld>
            <a:endParaRPr lang="en-GB"/>
          </a:p>
        </p:txBody>
      </p:sp>
      <p:sp>
        <p:nvSpPr>
          <p:cNvPr id="12" name="Text Placeholder 7">
            <a:extLst>
              <a:ext uri="{FF2B5EF4-FFF2-40B4-BE49-F238E27FC236}">
                <a16:creationId xmlns:a16="http://schemas.microsoft.com/office/drawing/2014/main" id="{0BF3B58F-FF2C-C54E-A442-485F040F382F}"/>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2274BF91-0C7D-4931-B2D7-BAABD86466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25746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F8F23-34DA-5946-96F0-B56D6F0620D1}"/>
              </a:ext>
            </a:extLst>
          </p:cNvPr>
          <p:cNvSpPr/>
          <p:nvPr userDrawn="1"/>
        </p:nvSpPr>
        <p:spPr>
          <a:xfrm>
            <a:off x="17916" y="9409"/>
            <a:ext cx="12192000" cy="6858000"/>
          </a:xfrm>
          <a:prstGeom prst="rect">
            <a:avLst/>
          </a:prstGeom>
          <a:gradFill>
            <a:gsLst>
              <a:gs pos="1000">
                <a:schemeClr val="bg2">
                  <a:lumMod val="0"/>
                  <a:alpha val="0"/>
                </a:schemeClr>
              </a:gs>
              <a:gs pos="46000">
                <a:srgbClr val="000000">
                  <a:alpha val="39000"/>
                </a:srgbClr>
              </a:gs>
              <a:gs pos="65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2786742"/>
            <a:ext cx="9144000" cy="700314"/>
          </a:xfrm>
        </p:spPr>
        <p:txBody>
          <a:bodyPr lIns="0" rIns="90000" anchor="ctr" anchorCtr="0">
            <a:normAutofit/>
          </a:bodyPr>
          <a:lstStyle>
            <a:lvl1pPr algn="l">
              <a:defRPr sz="3600" b="0">
                <a:solidFill>
                  <a:schemeClr val="bg1"/>
                </a:solidFill>
                <a:latin typeface="Century Gothic" panose="020B0502020202020204" pitchFamily="34" charset="0"/>
              </a:defRPr>
            </a:lvl1pPr>
          </a:lstStyle>
          <a:p>
            <a:r>
              <a:rPr lang="en-US"/>
              <a:t>Proposal/Report Title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3476621"/>
            <a:ext cx="9144000" cy="615891"/>
          </a:xfrm>
        </p:spPr>
        <p:txBody>
          <a:bodyPr lIns="0" rIns="90000" anchor="ctr" anchorCtr="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4110799"/>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4F805670-7194-F34E-8BA0-A56C8CF58966}"/>
              </a:ext>
            </a:extLst>
          </p:cNvPr>
          <p:cNvSpPr>
            <a:spLocks noGrp="1"/>
          </p:cNvSpPr>
          <p:nvPr>
            <p:ph type="body" sz="quarter" idx="11" hasCustomPrompt="1"/>
          </p:nvPr>
        </p:nvSpPr>
        <p:spPr>
          <a:xfrm>
            <a:off x="855286" y="4267166"/>
            <a:ext cx="929971" cy="400447"/>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Date</a:t>
            </a:r>
          </a:p>
        </p:txBody>
      </p:sp>
      <p:grpSp>
        <p:nvGrpSpPr>
          <p:cNvPr id="15" name="Group 14">
            <a:extLst>
              <a:ext uri="{FF2B5EF4-FFF2-40B4-BE49-F238E27FC236}">
                <a16:creationId xmlns:a16="http://schemas.microsoft.com/office/drawing/2014/main" id="{86FF794A-C589-E249-9B4A-D2B14AA32A8B}"/>
              </a:ext>
            </a:extLst>
          </p:cNvPr>
          <p:cNvGrpSpPr/>
          <p:nvPr userDrawn="1"/>
        </p:nvGrpSpPr>
        <p:grpSpPr>
          <a:xfrm rot="10800000">
            <a:off x="6364098" y="158730"/>
            <a:ext cx="5827902" cy="2016977"/>
            <a:chOff x="-1" y="4663945"/>
            <a:chExt cx="5827902" cy="2016977"/>
          </a:xfrm>
        </p:grpSpPr>
        <p:sp>
          <p:nvSpPr>
            <p:cNvPr id="17" name="Rectangle 16">
              <a:extLst>
                <a:ext uri="{FF2B5EF4-FFF2-40B4-BE49-F238E27FC236}">
                  <a16:creationId xmlns:a16="http://schemas.microsoft.com/office/drawing/2014/main" id="{067BCB1F-2B0B-1549-8DAB-ED32FAD2A06B}"/>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35EF5318-500B-6845-9028-EBC6A7BAA777}"/>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04EF3C0C-0A99-CF41-84CE-6B8404032617}"/>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6" name="Rectangle 25">
              <a:extLst>
                <a:ext uri="{FF2B5EF4-FFF2-40B4-BE49-F238E27FC236}">
                  <a16:creationId xmlns:a16="http://schemas.microsoft.com/office/drawing/2014/main" id="{80042A74-77F3-734F-BA55-EE2C622B2049}"/>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7" name="Rectangle 26">
              <a:extLst>
                <a:ext uri="{FF2B5EF4-FFF2-40B4-BE49-F238E27FC236}">
                  <a16:creationId xmlns:a16="http://schemas.microsoft.com/office/drawing/2014/main" id="{4D0A3BDF-82B3-AA44-A002-C576A02C86B7}"/>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9" name="Picture 18">
            <a:extLst>
              <a:ext uri="{FF2B5EF4-FFF2-40B4-BE49-F238E27FC236}">
                <a16:creationId xmlns:a16="http://schemas.microsoft.com/office/drawing/2014/main" id="{024EB9D3-D2F6-45AC-9CB5-C4046F4D29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2934" y="5647765"/>
            <a:ext cx="2896476" cy="987391"/>
          </a:xfrm>
          <a:prstGeom prst="rect">
            <a:avLst/>
          </a:prstGeom>
        </p:spPr>
      </p:pic>
      <p:sp>
        <p:nvSpPr>
          <p:cNvPr id="6" name="Text Placeholder 5">
            <a:extLst>
              <a:ext uri="{FF2B5EF4-FFF2-40B4-BE49-F238E27FC236}">
                <a16:creationId xmlns:a16="http://schemas.microsoft.com/office/drawing/2014/main" id="{D479907C-CDAE-4FBA-83F5-78BF444963E6}"/>
              </a:ext>
            </a:extLst>
          </p:cNvPr>
          <p:cNvSpPr>
            <a:spLocks noGrp="1"/>
          </p:cNvSpPr>
          <p:nvPr>
            <p:ph type="body" sz="quarter" idx="12" hasCustomPrompt="1"/>
          </p:nvPr>
        </p:nvSpPr>
        <p:spPr>
          <a:xfrm>
            <a:off x="839788" y="2090738"/>
            <a:ext cx="9159875" cy="700087"/>
          </a:xfrm>
          <a:prstGeom prst="rect">
            <a:avLst/>
          </a:prstGeom>
        </p:spPr>
        <p:txBody>
          <a:bodyPr anchor="ctr"/>
          <a:lstStyle>
            <a:lvl1pPr marL="0" indent="0">
              <a:buNone/>
              <a:defRPr sz="3600">
                <a:solidFill>
                  <a:schemeClr val="bg1"/>
                </a:solidFill>
                <a:latin typeface="Century Gothic Bold" panose="020B0702020202020204" pitchFamily="34" charset="0"/>
              </a:defRPr>
            </a:lvl1pPr>
            <a:lvl2pPr marL="457200" indent="0">
              <a:buNone/>
              <a:defRPr sz="3200">
                <a:solidFill>
                  <a:schemeClr val="bg1"/>
                </a:solidFill>
                <a:latin typeface="Century Gothic Bold" panose="020B0702020202020204" pitchFamily="34" charset="0"/>
              </a:defRPr>
            </a:lvl2pPr>
            <a:lvl3pPr>
              <a:defRPr>
                <a:latin typeface="Century Gothic Bold" panose="020B0702020202020204" pitchFamily="34" charset="0"/>
              </a:defRPr>
            </a:lvl3pPr>
            <a:lvl4pPr>
              <a:defRPr>
                <a:latin typeface="Century Gothic Bold" panose="020B0702020202020204" pitchFamily="34" charset="0"/>
              </a:defRPr>
            </a:lvl4pPr>
            <a:lvl5pPr>
              <a:defRPr>
                <a:latin typeface="Century Gothic Bold" panose="020B0702020202020204" pitchFamily="34" charset="0"/>
              </a:defRPr>
            </a:lvl5pPr>
          </a:lstStyle>
          <a:p>
            <a:pPr lvl="0"/>
            <a:r>
              <a:rPr lang="en-US"/>
              <a:t>Client name</a:t>
            </a:r>
          </a:p>
        </p:txBody>
      </p:sp>
    </p:spTree>
    <p:extLst>
      <p:ext uri="{BB962C8B-B14F-4D97-AF65-F5344CB8AC3E}">
        <p14:creationId xmlns:p14="http://schemas.microsoft.com/office/powerpoint/2010/main" val="20440401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2616200" y="2247524"/>
            <a:ext cx="6959600" cy="2278063"/>
          </a:xfrm>
        </p:spPr>
        <p:txBody>
          <a:bodyPr anchor="ctr" anchorCtr="0">
            <a:normAutofit/>
          </a:bodyPr>
          <a:lstStyle>
            <a:lvl1pPr marL="0" indent="0" algn="ctr">
              <a:buNone/>
              <a:defRPr sz="3200" b="0" i="0">
                <a:solidFill>
                  <a:schemeClr val="bg1"/>
                </a:solidFill>
                <a:latin typeface="Century Gothic" panose="020B0502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Edit Master text styles</a:t>
            </a:r>
          </a:p>
        </p:txBody>
      </p:sp>
      <p:sp>
        <p:nvSpPr>
          <p:cNvPr id="6" name="Footer Placeholder 2">
            <a:extLst>
              <a:ext uri="{FF2B5EF4-FFF2-40B4-BE49-F238E27FC236}">
                <a16:creationId xmlns:a16="http://schemas.microsoft.com/office/drawing/2014/main" id="{CEE60FEE-C0F5-214D-8642-2DE797D2AC9C}"/>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fld id="{20E4E90A-B33D-2B4E-8D44-3D9A0722D61D}" type="slidenum">
              <a:rPr lang="en-GB" smtClean="0"/>
              <a:pPr/>
              <a:t>‹#›</a:t>
            </a:fld>
            <a:endParaRPr lang="en-GB"/>
          </a:p>
        </p:txBody>
      </p:sp>
      <p:sp>
        <p:nvSpPr>
          <p:cNvPr id="7" name="Text Placeholder 7">
            <a:extLst>
              <a:ext uri="{FF2B5EF4-FFF2-40B4-BE49-F238E27FC236}">
                <a16:creationId xmlns:a16="http://schemas.microsoft.com/office/drawing/2014/main" id="{0F284D73-52E3-B741-A9E9-433EEDD555E2}"/>
              </a:ext>
            </a:extLst>
          </p:cNvPr>
          <p:cNvSpPr>
            <a:spLocks noGrp="1"/>
          </p:cNvSpPr>
          <p:nvPr>
            <p:ph type="body" sz="quarter" idx="12" hasCustomPrompt="1"/>
          </p:nvPr>
        </p:nvSpPr>
        <p:spPr>
          <a:xfrm>
            <a:off x="10046677" y="198560"/>
            <a:ext cx="2145323" cy="396526"/>
          </a:xfrm>
          <a:solidFill>
            <a:schemeClr val="bg1"/>
          </a:solidFill>
        </p:spPr>
        <p:txBody>
          <a:bodyPr anchor="ctr" anchorCtr="0">
            <a:normAutofit/>
          </a:bodyPr>
          <a:lstStyle>
            <a:lvl1pPr marL="0" indent="0" algn="l">
              <a:buNone/>
              <a:defRPr sz="1200" b="1">
                <a:solidFill>
                  <a:schemeClr val="bg2"/>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1A6C6EAD-C4E6-4B14-AEF3-3D6F8EDDD1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380409784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E05EC72-664F-4C5C-8AF8-94637BFC2B7F}"/>
              </a:ext>
            </a:extLst>
          </p:cNvPr>
          <p:cNvSpPr>
            <a:spLocks noGrp="1"/>
          </p:cNvSpPr>
          <p:nvPr>
            <p:ph type="pic" sz="quarter" idx="14"/>
          </p:nvPr>
        </p:nvSpPr>
        <p:spPr>
          <a:xfrm>
            <a:off x="0" y="0"/>
            <a:ext cx="12192000" cy="6858000"/>
          </a:xfrm>
        </p:spPr>
        <p:txBody>
          <a:bodyPr/>
          <a:lstStyle/>
          <a:p>
            <a:endParaRPr lang="en-GB"/>
          </a:p>
        </p:txBody>
      </p:sp>
      <p:sp>
        <p:nvSpPr>
          <p:cNvPr id="8" name="Text Placeholder 7">
            <a:extLst>
              <a:ext uri="{FF2B5EF4-FFF2-40B4-BE49-F238E27FC236}">
                <a16:creationId xmlns:a16="http://schemas.microsoft.com/office/drawing/2014/main" id="{4D7B0AF3-0F0D-C34E-B5ED-DD2C38BEA096}"/>
              </a:ext>
            </a:extLst>
          </p:cNvPr>
          <p:cNvSpPr>
            <a:spLocks noGrp="1"/>
          </p:cNvSpPr>
          <p:nvPr>
            <p:ph type="body" sz="quarter" idx="13"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57AE6F61-9F97-4776-8D17-F3BFA4FDFB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
        <p:nvSpPr>
          <p:cNvPr id="12" name="Rectangle 11">
            <a:extLst>
              <a:ext uri="{FF2B5EF4-FFF2-40B4-BE49-F238E27FC236}">
                <a16:creationId xmlns:a16="http://schemas.microsoft.com/office/drawing/2014/main" id="{D557EC0F-9D5B-A842-8ADB-D3D2606A71E2}"/>
              </a:ext>
            </a:extLst>
          </p:cNvPr>
          <p:cNvSpPr/>
          <p:nvPr userDrawn="1"/>
        </p:nvSpPr>
        <p:spPr>
          <a:xfrm>
            <a:off x="858397" y="0"/>
            <a:ext cx="440652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rial Regular"/>
            </a:endParaRP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1202644"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0A85F28D-E752-414B-8752-C7CF063C58DA}"/>
              </a:ext>
            </a:extLst>
          </p:cNvPr>
          <p:cNvSpPr>
            <a:spLocks noGrp="1"/>
          </p:cNvSpPr>
          <p:nvPr>
            <p:ph type="body" sz="quarter" idx="11" hasCustomPrompt="1"/>
          </p:nvPr>
        </p:nvSpPr>
        <p:spPr>
          <a:xfrm>
            <a:off x="1218142" y="5395063"/>
            <a:ext cx="3588377" cy="713181"/>
          </a:xfrm>
        </p:spPr>
        <p:txBody>
          <a:bodyPr lIns="0" tIns="46800" rIns="0">
            <a:normAutofit/>
          </a:bodyPr>
          <a:lstStyle>
            <a:lvl1pPr marL="0" indent="0" algn="l">
              <a:buNone/>
              <a:defRPr sz="20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sp>
        <p:nvSpPr>
          <p:cNvPr id="18" name="Title 1">
            <a:extLst>
              <a:ext uri="{FF2B5EF4-FFF2-40B4-BE49-F238E27FC236}">
                <a16:creationId xmlns:a16="http://schemas.microsoft.com/office/drawing/2014/main" id="{57EACAD1-D24C-AC48-B1E8-DBC2DE1B2394}"/>
              </a:ext>
            </a:extLst>
          </p:cNvPr>
          <p:cNvSpPr>
            <a:spLocks noGrp="1"/>
          </p:cNvSpPr>
          <p:nvPr>
            <p:ph type="ctrTitle" hasCustomPrompt="1"/>
          </p:nvPr>
        </p:nvSpPr>
        <p:spPr>
          <a:xfrm>
            <a:off x="1202644" y="3429001"/>
            <a:ext cx="3603875" cy="1947775"/>
          </a:xfrm>
        </p:spPr>
        <p:txBody>
          <a:bodyPr lIns="0" rIns="90000" anchor="b" anchorCtr="0">
            <a:normAutofit/>
          </a:bodyPr>
          <a:lstStyle>
            <a:lvl1pPr algn="l">
              <a:defRPr sz="3600" b="0">
                <a:solidFill>
                  <a:schemeClr val="bg1"/>
                </a:solidFill>
              </a:defRPr>
            </a:lvl1pPr>
          </a:lstStyle>
          <a:p>
            <a:r>
              <a:rPr lang="en-US"/>
              <a:t>Case Study</a:t>
            </a:r>
          </a:p>
        </p:txBody>
      </p:sp>
    </p:spTree>
    <p:extLst>
      <p:ext uri="{BB962C8B-B14F-4D97-AF65-F5344CB8AC3E}">
        <p14:creationId xmlns:p14="http://schemas.microsoft.com/office/powerpoint/2010/main" val="78038523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ase study with detai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0325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3" name="Picture Placeholder 2">
            <a:extLst>
              <a:ext uri="{FF2B5EF4-FFF2-40B4-BE49-F238E27FC236}">
                <a16:creationId xmlns:a16="http://schemas.microsoft.com/office/drawing/2014/main" id="{9CFE6261-FC2E-4405-9537-E6BD57679336}"/>
              </a:ext>
            </a:extLst>
          </p:cNvPr>
          <p:cNvSpPr>
            <a:spLocks noGrp="1"/>
          </p:cNvSpPr>
          <p:nvPr>
            <p:ph type="pic" sz="quarter" idx="15"/>
          </p:nvPr>
        </p:nvSpPr>
        <p:spPr>
          <a:xfrm>
            <a:off x="188913" y="6059488"/>
            <a:ext cx="1300162" cy="798512"/>
          </a:xfrm>
        </p:spPr>
        <p:txBody>
          <a:bodyPr/>
          <a:lstStyle/>
          <a:p>
            <a:endParaRPr lang="en-GB"/>
          </a:p>
        </p:txBody>
      </p:sp>
    </p:spTree>
    <p:extLst>
      <p:ext uri="{BB962C8B-B14F-4D97-AF65-F5344CB8AC3E}">
        <p14:creationId xmlns:p14="http://schemas.microsoft.com/office/powerpoint/2010/main" val="2425130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X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73AD8-CD95-43FD-8D0E-1F5C7E8AF9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862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0">
                <a:solidFill>
                  <a:schemeClr val="bg1"/>
                </a:solidFill>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cxnSp>
        <p:nvCxnSpPr>
          <p:cNvPr id="14" name="Straight Connector 13">
            <a:extLst>
              <a:ext uri="{FF2B5EF4-FFF2-40B4-BE49-F238E27FC236}">
                <a16:creationId xmlns:a16="http://schemas.microsoft.com/office/drawing/2014/main" id="{8858986C-E1F0-794D-8140-C30578A8BF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ooter Placeholder 2">
            <a:extLst>
              <a:ext uri="{FF2B5EF4-FFF2-40B4-BE49-F238E27FC236}">
                <a16:creationId xmlns:a16="http://schemas.microsoft.com/office/drawing/2014/main" id="{3073B508-0EB3-0C47-B894-9CB4DBEF9C83}"/>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grpSp>
        <p:nvGrpSpPr>
          <p:cNvPr id="13" name="Group 12">
            <a:extLst>
              <a:ext uri="{FF2B5EF4-FFF2-40B4-BE49-F238E27FC236}">
                <a16:creationId xmlns:a16="http://schemas.microsoft.com/office/drawing/2014/main" id="{9274DCB9-C231-7840-9098-591E04D82531}"/>
              </a:ext>
            </a:extLst>
          </p:cNvPr>
          <p:cNvGrpSpPr/>
          <p:nvPr userDrawn="1"/>
        </p:nvGrpSpPr>
        <p:grpSpPr>
          <a:xfrm rot="10800000">
            <a:off x="6364098" y="158730"/>
            <a:ext cx="5827902" cy="2016977"/>
            <a:chOff x="-1" y="4663945"/>
            <a:chExt cx="5827902" cy="2016977"/>
          </a:xfrm>
        </p:grpSpPr>
        <p:sp>
          <p:nvSpPr>
            <p:cNvPr id="23" name="Rectangle 22">
              <a:extLst>
                <a:ext uri="{FF2B5EF4-FFF2-40B4-BE49-F238E27FC236}">
                  <a16:creationId xmlns:a16="http://schemas.microsoft.com/office/drawing/2014/main" id="{25352013-2D79-984B-9DE4-4D3D1D552113}"/>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9AD41C08-C921-6B4D-B254-A8A42FEB2210}"/>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8EE257EA-DB7F-C342-A1AC-23625F408608}"/>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6" name="Rectangle 25">
              <a:extLst>
                <a:ext uri="{FF2B5EF4-FFF2-40B4-BE49-F238E27FC236}">
                  <a16:creationId xmlns:a16="http://schemas.microsoft.com/office/drawing/2014/main" id="{18099E94-AAB0-334D-AE74-8C17BA08616D}"/>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7" name="Rectangle 26">
              <a:extLst>
                <a:ext uri="{FF2B5EF4-FFF2-40B4-BE49-F238E27FC236}">
                  <a16:creationId xmlns:a16="http://schemas.microsoft.com/office/drawing/2014/main" id="{D4EC458D-F5B6-9B4C-B390-C9B55E99ACC5}"/>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5" name="Picture 14">
            <a:extLst>
              <a:ext uri="{FF2B5EF4-FFF2-40B4-BE49-F238E27FC236}">
                <a16:creationId xmlns:a16="http://schemas.microsoft.com/office/drawing/2014/main" id="{6E9BB8B2-A370-44AA-9BC3-34410F0AB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1728961428"/>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6096000" y="0"/>
            <a:ext cx="6094413" cy="68580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4135765"/>
            <a:ext cx="4988114" cy="1308967"/>
          </a:xfrm>
        </p:spPr>
        <p:txBody>
          <a:bodyPr lIns="0" rIns="90000" anchor="b" anchorCtr="0">
            <a:normAutofit/>
          </a:bodyPr>
          <a:lstStyle>
            <a:lvl1pPr algn="l">
              <a:defRPr sz="3600"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5492353"/>
            <a:ext cx="4988114" cy="615891"/>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grpSp>
        <p:nvGrpSpPr>
          <p:cNvPr id="19" name="Group 18">
            <a:extLst>
              <a:ext uri="{FF2B5EF4-FFF2-40B4-BE49-F238E27FC236}">
                <a16:creationId xmlns:a16="http://schemas.microsoft.com/office/drawing/2014/main" id="{5BFA7008-8DBD-4AF5-9013-BC28289D566A}"/>
              </a:ext>
            </a:extLst>
          </p:cNvPr>
          <p:cNvGrpSpPr/>
          <p:nvPr userDrawn="1"/>
        </p:nvGrpSpPr>
        <p:grpSpPr>
          <a:xfrm rot="10800000">
            <a:off x="6364098" y="158730"/>
            <a:ext cx="5827902" cy="2016977"/>
            <a:chOff x="-1" y="4663945"/>
            <a:chExt cx="5827902" cy="2016977"/>
          </a:xfrm>
        </p:grpSpPr>
        <p:sp>
          <p:nvSpPr>
            <p:cNvPr id="20" name="Rectangle 19">
              <a:extLst>
                <a:ext uri="{FF2B5EF4-FFF2-40B4-BE49-F238E27FC236}">
                  <a16:creationId xmlns:a16="http://schemas.microsoft.com/office/drawing/2014/main" id="{56F8BDFF-83EF-453E-AFD8-8642F6BE606A}"/>
                </a:ext>
              </a:extLst>
            </p:cNvPr>
            <p:cNvSpPr/>
            <p:nvPr userDrawn="1"/>
          </p:nvSpPr>
          <p:spPr>
            <a:xfrm>
              <a:off x="-1" y="4663945"/>
              <a:ext cx="2094807" cy="2738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290B99A2-5B98-422E-A450-3C2AE51B3C6B}"/>
                </a:ext>
              </a:extLst>
            </p:cNvPr>
            <p:cNvSpPr/>
            <p:nvPr userDrawn="1"/>
          </p:nvSpPr>
          <p:spPr>
            <a:xfrm>
              <a:off x="-1" y="5062957"/>
              <a:ext cx="3940234" cy="622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2" name="Rectangle 21">
              <a:extLst>
                <a:ext uri="{FF2B5EF4-FFF2-40B4-BE49-F238E27FC236}">
                  <a16:creationId xmlns:a16="http://schemas.microsoft.com/office/drawing/2014/main" id="{830D97C0-0630-4060-AA70-6C8C87DECD1B}"/>
                </a:ext>
              </a:extLst>
            </p:cNvPr>
            <p:cNvSpPr/>
            <p:nvPr userDrawn="1"/>
          </p:nvSpPr>
          <p:spPr>
            <a:xfrm>
              <a:off x="2121" y="5822060"/>
              <a:ext cx="5825780" cy="468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3" name="Rectangle 22">
              <a:extLst>
                <a:ext uri="{FF2B5EF4-FFF2-40B4-BE49-F238E27FC236}">
                  <a16:creationId xmlns:a16="http://schemas.microsoft.com/office/drawing/2014/main" id="{F08FFE1C-5225-48F6-B1D7-F0511904548B}"/>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A179EDB7-00E7-42E3-B0BB-9AAD6B12EC8C}"/>
                </a:ext>
              </a:extLst>
            </p:cNvPr>
            <p:cNvSpPr/>
            <p:nvPr userDrawn="1"/>
          </p:nvSpPr>
          <p:spPr>
            <a:xfrm>
              <a:off x="-1" y="5624837"/>
              <a:ext cx="2527070" cy="31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Tree>
    <p:extLst>
      <p:ext uri="{BB962C8B-B14F-4D97-AF65-F5344CB8AC3E}">
        <p14:creationId xmlns:p14="http://schemas.microsoft.com/office/powerpoint/2010/main" val="24424219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1825625"/>
            <a:ext cx="10514012" cy="4351338"/>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C72FCD4-32B2-F144-B95B-61FA8242A671}"/>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8" name="Text Placeholder 7">
            <a:extLst>
              <a:ext uri="{FF2B5EF4-FFF2-40B4-BE49-F238E27FC236}">
                <a16:creationId xmlns:a16="http://schemas.microsoft.com/office/drawing/2014/main" id="{139EE7AD-8B82-7D47-8069-D52C01590D99}"/>
              </a:ext>
            </a:extLst>
          </p:cNvPr>
          <p:cNvSpPr>
            <a:spLocks noGrp="1"/>
          </p:cNvSpPr>
          <p:nvPr>
            <p:ph type="body" sz="quarter" idx="13"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C6FC9128-85E0-43D6-AE52-24249BDB4F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53891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5320145" y="368300"/>
            <a:ext cx="6033655" cy="5808663"/>
          </a:xfrm>
        </p:spPr>
        <p:txBody>
          <a:bodyPr anchor="ctr" anchorCtr="0"/>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8"/>
          </a:xfrm>
        </p:spPr>
        <p:txBody>
          <a:bodyPr lIns="0" tIns="46800" rIns="0" anchor="b" anchorCtr="0"/>
          <a:lstStyle>
            <a:lvl1pPr algn="l">
              <a:defRPr b="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FE7ABECA-E0EE-F045-8F8F-D118DD34FCB7}"/>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4542EA71-07C9-454D-9382-85859340838D}"/>
              </a:ext>
            </a:extLst>
          </p:cNvPr>
          <p:cNvSpPr>
            <a:spLocks noGrp="1"/>
          </p:cNvSpPr>
          <p:nvPr>
            <p:ph type="body" sz="quarter" idx="13"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0F54A328-3112-45BC-97D3-82DAD590D8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73635354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endParaRPr lang="en-GB"/>
          </a:p>
        </p:txBody>
      </p:sp>
      <p:sp>
        <p:nvSpPr>
          <p:cNvPr id="8" name="Text Placeholder 7">
            <a:extLst>
              <a:ext uri="{FF2B5EF4-FFF2-40B4-BE49-F238E27FC236}">
                <a16:creationId xmlns:a16="http://schemas.microsoft.com/office/drawing/2014/main" id="{878037B5-0D94-6848-8729-D07DCD4C5B51}"/>
              </a:ext>
            </a:extLst>
          </p:cNvPr>
          <p:cNvSpPr>
            <a:spLocks noGrp="1"/>
          </p:cNvSpPr>
          <p:nvPr>
            <p:ph type="body" sz="quarter" idx="15"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339C87EF-B024-4090-8688-B3F8FAAA7B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105442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6096000" y="0"/>
            <a:ext cx="103322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4" name="Text Placeholder 8">
            <a:extLst>
              <a:ext uri="{FF2B5EF4-FFF2-40B4-BE49-F238E27FC236}">
                <a16:creationId xmlns:a16="http://schemas.microsoft.com/office/drawing/2014/main" id="{D704644D-5978-4B49-B6B6-114C370AF81A}"/>
              </a:ext>
            </a:extLst>
          </p:cNvPr>
          <p:cNvSpPr>
            <a:spLocks noGrp="1"/>
          </p:cNvSpPr>
          <p:nvPr>
            <p:ph type="body" sz="quarter" idx="13"/>
          </p:nvPr>
        </p:nvSpPr>
        <p:spPr>
          <a:xfrm>
            <a:off x="7439186" y="368300"/>
            <a:ext cx="3913027" cy="612549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9EA4D7E0-30EF-114F-B0B2-8BA3DBC944E1}"/>
              </a:ext>
            </a:extLst>
          </p:cNvPr>
          <p:cNvSpPr>
            <a:spLocks noGrp="1"/>
          </p:cNvSpPr>
          <p:nvPr>
            <p:ph type="ftr" sz="quarter" idx="11"/>
          </p:nvPr>
        </p:nvSpPr>
        <p:spPr>
          <a:xfrm>
            <a:off x="7439186" y="6356350"/>
            <a:ext cx="4114800" cy="365125"/>
          </a:xfrm>
        </p:spPr>
        <p:txBody>
          <a:bodyPr/>
          <a:lstStyle>
            <a:lvl1pPr algn="l">
              <a:defRPr>
                <a:solidFill>
                  <a:schemeClr val="tx1"/>
                </a:solidFill>
              </a:defRPr>
            </a:lvl1pPr>
          </a:lstStyle>
          <a:p>
            <a:endParaRPr lang="en-GB"/>
          </a:p>
        </p:txBody>
      </p:sp>
      <p:sp>
        <p:nvSpPr>
          <p:cNvPr id="7" name="Text Placeholder 7">
            <a:extLst>
              <a:ext uri="{FF2B5EF4-FFF2-40B4-BE49-F238E27FC236}">
                <a16:creationId xmlns:a16="http://schemas.microsoft.com/office/drawing/2014/main" id="{725CA2D1-8A7B-EE4F-9B80-89ED28D57E89}"/>
              </a:ext>
            </a:extLst>
          </p:cNvPr>
          <p:cNvSpPr>
            <a:spLocks noGrp="1"/>
          </p:cNvSpPr>
          <p:nvPr>
            <p:ph type="body" sz="quarter" idx="15"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A39811AE-2098-439C-BF5C-5CFFEC0B0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479486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1">
                <a:solidFill>
                  <a:schemeClr val="bg1"/>
                </a:solidFill>
                <a:latin typeface="Century Gothic" panose="020B0502020202020204" pitchFamily="34" charset="0"/>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14" name="Straight Connector 13">
            <a:extLst>
              <a:ext uri="{FF2B5EF4-FFF2-40B4-BE49-F238E27FC236}">
                <a16:creationId xmlns:a16="http://schemas.microsoft.com/office/drawing/2014/main" id="{8858986C-E1F0-794D-8140-C30578A8BF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27A83EED-08A0-8644-AE31-3761F6A162DD}"/>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fld id="{0025349D-01A8-5249-B896-A499729F7693}" type="slidenum">
              <a:rPr lang="en-GB" smtClean="0"/>
              <a:pPr/>
              <a:t>‹#›</a:t>
            </a:fld>
            <a:endParaRPr lang="en-GB"/>
          </a:p>
        </p:txBody>
      </p:sp>
      <p:grpSp>
        <p:nvGrpSpPr>
          <p:cNvPr id="20" name="Group 19">
            <a:extLst>
              <a:ext uri="{FF2B5EF4-FFF2-40B4-BE49-F238E27FC236}">
                <a16:creationId xmlns:a16="http://schemas.microsoft.com/office/drawing/2014/main" id="{DE1721C4-234E-644C-8D42-D58C1D02DAE5}"/>
              </a:ext>
            </a:extLst>
          </p:cNvPr>
          <p:cNvGrpSpPr/>
          <p:nvPr userDrawn="1"/>
        </p:nvGrpSpPr>
        <p:grpSpPr>
          <a:xfrm rot="10800000">
            <a:off x="6364098" y="158730"/>
            <a:ext cx="5827902" cy="2016977"/>
            <a:chOff x="-1" y="4663945"/>
            <a:chExt cx="5827902" cy="2016977"/>
          </a:xfrm>
        </p:grpSpPr>
        <p:sp>
          <p:nvSpPr>
            <p:cNvPr id="21" name="Rectangle 20">
              <a:extLst>
                <a:ext uri="{FF2B5EF4-FFF2-40B4-BE49-F238E27FC236}">
                  <a16:creationId xmlns:a16="http://schemas.microsoft.com/office/drawing/2014/main" id="{78F4C13D-6B11-6944-9F8B-0ED60B171D87}"/>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3" name="Rectangle 22">
              <a:extLst>
                <a:ext uri="{FF2B5EF4-FFF2-40B4-BE49-F238E27FC236}">
                  <a16:creationId xmlns:a16="http://schemas.microsoft.com/office/drawing/2014/main" id="{FA5B3C60-1237-E947-8690-2AFF4E1A28A9}"/>
                </a:ext>
              </a:extLst>
            </p:cNvPr>
            <p:cNvSpPr/>
            <p:nvPr userDrawn="1"/>
          </p:nvSpPr>
          <p:spPr>
            <a:xfrm>
              <a:off x="-1" y="5062957"/>
              <a:ext cx="3940234" cy="62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41E68AB0-EBB1-AE47-BA06-9583C1E3240D}"/>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1CC14237-5B54-404B-86DF-2DD0DC163C8F}"/>
                </a:ext>
              </a:extLst>
            </p:cNvPr>
            <p:cNvSpPr/>
            <p:nvPr userDrawn="1"/>
          </p:nvSpPr>
          <p:spPr>
            <a:xfrm>
              <a:off x="488" y="6406846"/>
              <a:ext cx="1202086" cy="27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6" name="Rectangle 25">
              <a:extLst>
                <a:ext uri="{FF2B5EF4-FFF2-40B4-BE49-F238E27FC236}">
                  <a16:creationId xmlns:a16="http://schemas.microsoft.com/office/drawing/2014/main" id="{44ED52A8-2C31-A449-9523-8676350C75B0}"/>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7" name="Picture 16">
            <a:extLst>
              <a:ext uri="{FF2B5EF4-FFF2-40B4-BE49-F238E27FC236}">
                <a16:creationId xmlns:a16="http://schemas.microsoft.com/office/drawing/2014/main" id="{C19EB0CF-98D5-4407-8C02-9CC50CF0C0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52934" y="5647765"/>
            <a:ext cx="2896476" cy="987391"/>
          </a:xfrm>
          <a:prstGeom prst="rect">
            <a:avLst/>
          </a:prstGeom>
        </p:spPr>
      </p:pic>
    </p:spTree>
    <p:extLst>
      <p:ext uri="{BB962C8B-B14F-4D97-AF65-F5344CB8AC3E}">
        <p14:creationId xmlns:p14="http://schemas.microsoft.com/office/powerpoint/2010/main" val="291363315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content and large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7934297" y="368300"/>
            <a:ext cx="3417916" cy="941161"/>
          </a:xfrm>
        </p:spPr>
        <p:txBody>
          <a:bodyPr lIns="0" tIns="46800" rIns="0" anchor="b" anchorCtr="0"/>
          <a:lstStyle>
            <a:lvl1pPr algn="l">
              <a:defRPr b="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7935885" y="1404175"/>
            <a:ext cx="15437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7934297" y="1823661"/>
            <a:ext cx="3417916"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7733654"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8F96CD15-8A93-E64D-998B-C9FEFE9F13C7}"/>
              </a:ext>
            </a:extLst>
          </p:cNvPr>
          <p:cNvSpPr>
            <a:spLocks noGrp="1"/>
          </p:cNvSpPr>
          <p:nvPr>
            <p:ph type="ftr" sz="quarter" idx="11"/>
          </p:nvPr>
        </p:nvSpPr>
        <p:spPr>
          <a:xfrm>
            <a:off x="791419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8202993E-6277-494E-AAA6-ED13F16F3C8D}"/>
              </a:ext>
            </a:extLst>
          </p:cNvPr>
          <p:cNvSpPr>
            <a:spLocks noGrp="1"/>
          </p:cNvSpPr>
          <p:nvPr>
            <p:ph type="body" sz="quarter" idx="15"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45AD5C3F-C247-41FB-BA03-63026DF628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1211555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2616200" y="2247524"/>
            <a:ext cx="6959600" cy="2278063"/>
          </a:xfrm>
        </p:spPr>
        <p:txBody>
          <a:bodyPr vert="horz" lIns="91440" tIns="45720" rIns="91440" bIns="45720" rtlCol="0" anchor="ctr" anchorCtr="0">
            <a:normAutofit/>
          </a:bodyPr>
          <a:lstStyle>
            <a:lvl1pPr>
              <a:defRPr lang="en-US" sz="3200" dirty="0">
                <a:solidFill>
                  <a:schemeClr val="bg1"/>
                </a:solidFill>
                <a:latin typeface="Century Gothic" panose="020B0502020202020204" pitchFamily="34" charset="0"/>
              </a:defRPr>
            </a:lvl1pPr>
          </a:lstStyle>
          <a:p>
            <a:pPr marL="0" lvl="0" indent="0" algn="ctr">
              <a:buNone/>
            </a:pPr>
            <a:r>
              <a:rPr lang="en-US"/>
              <a:t>Edit Master text styles</a:t>
            </a:r>
          </a:p>
        </p:txBody>
      </p:sp>
      <p:sp>
        <p:nvSpPr>
          <p:cNvPr id="6" name="Footer Placeholder 2">
            <a:extLst>
              <a:ext uri="{FF2B5EF4-FFF2-40B4-BE49-F238E27FC236}">
                <a16:creationId xmlns:a16="http://schemas.microsoft.com/office/drawing/2014/main" id="{CEE60FEE-C0F5-214D-8642-2DE797D2AC9C}"/>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sp>
        <p:nvSpPr>
          <p:cNvPr id="7" name="Text Placeholder 7">
            <a:extLst>
              <a:ext uri="{FF2B5EF4-FFF2-40B4-BE49-F238E27FC236}">
                <a16:creationId xmlns:a16="http://schemas.microsoft.com/office/drawing/2014/main" id="{8613B4AC-8763-7940-BD42-B42042E25195}"/>
              </a:ext>
            </a:extLst>
          </p:cNvPr>
          <p:cNvSpPr>
            <a:spLocks noGrp="1"/>
          </p:cNvSpPr>
          <p:nvPr>
            <p:ph type="body" sz="quarter" idx="13" hasCustomPrompt="1"/>
          </p:nvPr>
        </p:nvSpPr>
        <p:spPr>
          <a:xfrm>
            <a:off x="10046677" y="198560"/>
            <a:ext cx="2145323" cy="396526"/>
          </a:xfrm>
          <a:solidFill>
            <a:schemeClr val="bg1"/>
          </a:solidFill>
        </p:spPr>
        <p:txBody>
          <a:bodyPr anchor="ctr" anchorCtr="0">
            <a:normAutofit/>
          </a:bodyPr>
          <a:lstStyle>
            <a:lvl1pPr marL="0" indent="0" algn="l">
              <a:buNone/>
              <a:defRPr sz="1200" b="1">
                <a:solidFill>
                  <a:schemeClr val="tx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1E0F1335-6400-4039-9159-391DABDD43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58070370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BC55F75A-12C2-477C-9B6B-7CEE1882AA26}"/>
              </a:ext>
            </a:extLst>
          </p:cNvPr>
          <p:cNvSpPr>
            <a:spLocks noGrp="1"/>
          </p:cNvSpPr>
          <p:nvPr>
            <p:ph type="pic" sz="quarter" idx="14"/>
          </p:nvPr>
        </p:nvSpPr>
        <p:spPr>
          <a:xfrm>
            <a:off x="0" y="0"/>
            <a:ext cx="12192000" cy="6858000"/>
          </a:xfrm>
        </p:spPr>
        <p:txBody>
          <a:bodyPr/>
          <a:lstStyle/>
          <a:p>
            <a:endParaRPr lang="en-GB"/>
          </a:p>
        </p:txBody>
      </p:sp>
      <p:sp>
        <p:nvSpPr>
          <p:cNvPr id="12" name="Rectangle 11">
            <a:extLst>
              <a:ext uri="{FF2B5EF4-FFF2-40B4-BE49-F238E27FC236}">
                <a16:creationId xmlns:a16="http://schemas.microsoft.com/office/drawing/2014/main" id="{D557EC0F-9D5B-A842-8ADB-D3D2606A71E2}"/>
              </a:ext>
            </a:extLst>
          </p:cNvPr>
          <p:cNvSpPr/>
          <p:nvPr userDrawn="1"/>
        </p:nvSpPr>
        <p:spPr>
          <a:xfrm>
            <a:off x="881257" y="0"/>
            <a:ext cx="44065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rial Regular"/>
            </a:endParaRP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1202644"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7">
            <a:extLst>
              <a:ext uri="{FF2B5EF4-FFF2-40B4-BE49-F238E27FC236}">
                <a16:creationId xmlns:a16="http://schemas.microsoft.com/office/drawing/2014/main" id="{0A85F28D-E752-414B-8752-C7CF063C58DA}"/>
              </a:ext>
            </a:extLst>
          </p:cNvPr>
          <p:cNvSpPr>
            <a:spLocks noGrp="1"/>
          </p:cNvSpPr>
          <p:nvPr>
            <p:ph type="body" sz="quarter" idx="11" hasCustomPrompt="1"/>
          </p:nvPr>
        </p:nvSpPr>
        <p:spPr>
          <a:xfrm>
            <a:off x="1218142" y="5395063"/>
            <a:ext cx="3588377" cy="713181"/>
          </a:xfrm>
        </p:spPr>
        <p:txBody>
          <a:bodyPr lIns="0" tIns="46800" rIns="0">
            <a:normAutofit/>
          </a:bodyPr>
          <a:lstStyle>
            <a:lvl1pPr marL="0" indent="0" algn="l">
              <a:buNone/>
              <a:defRPr sz="20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sp>
        <p:nvSpPr>
          <p:cNvPr id="18" name="Title 1">
            <a:extLst>
              <a:ext uri="{FF2B5EF4-FFF2-40B4-BE49-F238E27FC236}">
                <a16:creationId xmlns:a16="http://schemas.microsoft.com/office/drawing/2014/main" id="{57EACAD1-D24C-AC48-B1E8-DBC2DE1B2394}"/>
              </a:ext>
            </a:extLst>
          </p:cNvPr>
          <p:cNvSpPr>
            <a:spLocks noGrp="1"/>
          </p:cNvSpPr>
          <p:nvPr>
            <p:ph type="ctrTitle" hasCustomPrompt="1"/>
          </p:nvPr>
        </p:nvSpPr>
        <p:spPr>
          <a:xfrm>
            <a:off x="1202644" y="3429001"/>
            <a:ext cx="3603875" cy="1947775"/>
          </a:xfrm>
        </p:spPr>
        <p:txBody>
          <a:bodyPr lIns="0" rIns="90000" anchor="b" anchorCtr="0">
            <a:normAutofit/>
          </a:bodyPr>
          <a:lstStyle>
            <a:lvl1pPr algn="l">
              <a:defRPr sz="3600" b="0">
                <a:solidFill>
                  <a:schemeClr val="bg1"/>
                </a:solidFill>
              </a:defRPr>
            </a:lvl1pPr>
          </a:lstStyle>
          <a:p>
            <a:r>
              <a:rPr lang="en-US"/>
              <a:t>Case Study</a:t>
            </a:r>
          </a:p>
        </p:txBody>
      </p:sp>
      <p:sp>
        <p:nvSpPr>
          <p:cNvPr id="8" name="Text Placeholder 7">
            <a:extLst>
              <a:ext uri="{FF2B5EF4-FFF2-40B4-BE49-F238E27FC236}">
                <a16:creationId xmlns:a16="http://schemas.microsoft.com/office/drawing/2014/main" id="{2DA1970D-20F3-B648-BB67-EE59C87C9980}"/>
              </a:ext>
            </a:extLst>
          </p:cNvPr>
          <p:cNvSpPr>
            <a:spLocks noGrp="1"/>
          </p:cNvSpPr>
          <p:nvPr>
            <p:ph type="body" sz="quarter" idx="13"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9892DBD0-D0E8-422A-8F6F-7A63C7B71E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17254937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case study with detai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0325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10046677" y="198560"/>
            <a:ext cx="2145323" cy="396526"/>
          </a:xfrm>
          <a:solidFill>
            <a:schemeClr val="tx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3" name="Picture Placeholder 2">
            <a:extLst>
              <a:ext uri="{FF2B5EF4-FFF2-40B4-BE49-F238E27FC236}">
                <a16:creationId xmlns:a16="http://schemas.microsoft.com/office/drawing/2014/main" id="{9CFE6261-FC2E-4405-9537-E6BD57679336}"/>
              </a:ext>
            </a:extLst>
          </p:cNvPr>
          <p:cNvSpPr>
            <a:spLocks noGrp="1"/>
          </p:cNvSpPr>
          <p:nvPr>
            <p:ph type="pic" sz="quarter" idx="15"/>
          </p:nvPr>
        </p:nvSpPr>
        <p:spPr>
          <a:xfrm>
            <a:off x="188913" y="6059488"/>
            <a:ext cx="1300162" cy="798512"/>
          </a:xfrm>
        </p:spPr>
        <p:txBody>
          <a:bodyPr/>
          <a:lstStyle/>
          <a:p>
            <a:endParaRPr lang="en-GB"/>
          </a:p>
        </p:txBody>
      </p:sp>
    </p:spTree>
    <p:extLst>
      <p:ext uri="{BB962C8B-B14F-4D97-AF65-F5344CB8AC3E}">
        <p14:creationId xmlns:p14="http://schemas.microsoft.com/office/powerpoint/2010/main" val="111443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5320145" y="368300"/>
            <a:ext cx="6033655" cy="5808663"/>
          </a:xfrm>
        </p:spPr>
        <p:txBody>
          <a:bodyPr anchor="ctr" anchorCtr="0"/>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8"/>
          </a:xfrm>
        </p:spPr>
        <p:txBody>
          <a:bodyPr lIns="0" tIns="46800" rIns="0" anchor="b" anchorCtr="0"/>
          <a:lstStyle>
            <a:lvl1pPr algn="l">
              <a:defRPr b="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FE7ABECA-E0EE-F045-8F8F-D118DD34FCB7}"/>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fld id="{8CE2EA98-B158-B24C-B908-E850C582327F}" type="slidenum">
              <a:rPr lang="en-GB" smtClean="0"/>
              <a:pPr/>
              <a:t>‹#›</a:t>
            </a:fld>
            <a:endParaRPr lang="en-GB"/>
          </a:p>
        </p:txBody>
      </p:sp>
      <p:sp>
        <p:nvSpPr>
          <p:cNvPr id="9" name="Text Placeholder 7">
            <a:extLst>
              <a:ext uri="{FF2B5EF4-FFF2-40B4-BE49-F238E27FC236}">
                <a16:creationId xmlns:a16="http://schemas.microsoft.com/office/drawing/2014/main" id="{251FD053-3D37-6B4E-B3A0-E51B3F73A544}"/>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1CD49CA2-C452-483E-B623-2FFBEE220B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9840713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1825625"/>
            <a:ext cx="10514012" cy="4351338"/>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C72FCD4-32B2-F144-B95B-61FA8242A671}"/>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fld id="{A06387B2-7A61-DC40-A17B-3BFC5FA5102E}" type="slidenum">
              <a:rPr lang="en-GB" smtClean="0"/>
              <a:pPr/>
              <a:t>‹#›</a:t>
            </a:fld>
            <a:endParaRPr lang="en-GB"/>
          </a:p>
        </p:txBody>
      </p:sp>
      <p:sp>
        <p:nvSpPr>
          <p:cNvPr id="8" name="Text Placeholder 7">
            <a:extLst>
              <a:ext uri="{FF2B5EF4-FFF2-40B4-BE49-F238E27FC236}">
                <a16:creationId xmlns:a16="http://schemas.microsoft.com/office/drawing/2014/main" id="{4892DD46-7CCA-E64B-85FF-CBF1C3886095}"/>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DA650CC2-E3C5-4D8E-9A69-AE643F9B2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10535019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X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73AD8-CD95-43FD-8D0E-1F5C7E8AF9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972608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ivider Slide_Midn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4A9E77B-139D-7A42-946C-EB688539A4A9}"/>
              </a:ext>
            </a:extLst>
          </p:cNvPr>
          <p:cNvSpPr>
            <a:spLocks noGrp="1"/>
          </p:cNvSpPr>
          <p:nvPr>
            <p:ph type="title" hasCustomPrompt="1"/>
          </p:nvPr>
        </p:nvSpPr>
        <p:spPr>
          <a:xfrm>
            <a:off x="1595438" y="1592263"/>
            <a:ext cx="4283994" cy="1486317"/>
          </a:xfrm>
          <a:prstGeom prst="rect">
            <a:avLst/>
          </a:prstGeom>
        </p:spPr>
        <p:txBody>
          <a:bodyPr anchor="b"/>
          <a:lstStyle>
            <a:lvl1pPr>
              <a:defRPr sz="4000" b="1" i="0">
                <a:solidFill>
                  <a:srgbClr val="FFFFFF"/>
                </a:solidFill>
                <a:latin typeface="KingsBureauGrot ThreeSeven" panose="02000506040000020004" pitchFamily="2" charset="0"/>
              </a:defRPr>
            </a:lvl1pPr>
          </a:lstStyle>
          <a:p>
            <a:r>
              <a:rPr lang="en-US" dirty="0"/>
              <a:t>Click to edit </a:t>
            </a:r>
            <a:br>
              <a:rPr lang="en-US" dirty="0"/>
            </a:br>
            <a:r>
              <a:rPr lang="en-US" dirty="0"/>
              <a:t>divider title</a:t>
            </a:r>
          </a:p>
        </p:txBody>
      </p:sp>
      <p:sp>
        <p:nvSpPr>
          <p:cNvPr id="8" name="Text Placeholder 2">
            <a:extLst>
              <a:ext uri="{FF2B5EF4-FFF2-40B4-BE49-F238E27FC236}">
                <a16:creationId xmlns:a16="http://schemas.microsoft.com/office/drawing/2014/main" id="{C9DE08AA-2963-4545-BB58-6E14CE4B5222}"/>
              </a:ext>
            </a:extLst>
          </p:cNvPr>
          <p:cNvSpPr>
            <a:spLocks noGrp="1"/>
          </p:cNvSpPr>
          <p:nvPr>
            <p:ph type="body" idx="1"/>
          </p:nvPr>
        </p:nvSpPr>
        <p:spPr>
          <a:xfrm>
            <a:off x="1595438" y="3105569"/>
            <a:ext cx="4283994" cy="840790"/>
          </a:xfrm>
          <a:prstGeom prst="rect">
            <a:avLst/>
          </a:prstGeom>
        </p:spPr>
        <p:txBody>
          <a:bodyPr/>
          <a:lstStyle>
            <a:lvl1pPr marL="0" indent="0">
              <a:buNone/>
              <a:defRPr sz="1600" b="0" i="1">
                <a:solidFill>
                  <a:srgbClr val="FFFFFF"/>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04169928"/>
      </p:ext>
    </p:extLst>
  </p:cSld>
  <p:clrMapOvr>
    <a:masterClrMapping/>
  </p:clrMapOvr>
  <p:extLst>
    <p:ext uri="{DCECCB84-F9BA-43D5-87BE-67443E8EF086}">
      <p15:sldGuideLst xmlns:p15="http://schemas.microsoft.com/office/powerpoint/2012/main">
        <p15:guide id="1" orient="horz" pos="1003">
          <p15:clr>
            <a:srgbClr val="FBAE40"/>
          </p15:clr>
        </p15:guide>
        <p15:guide id="2" pos="100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Headline only (3 lines) - pol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7EE9D5-330A-B9AE-EB67-06B050E39D9B}"/>
              </a:ext>
            </a:extLst>
          </p:cNvPr>
          <p:cNvSpPr>
            <a:spLocks noGrp="1"/>
          </p:cNvSpPr>
          <p:nvPr>
            <p:ph type="body" sz="quarter" idx="11"/>
          </p:nvPr>
        </p:nvSpPr>
        <p:spPr>
          <a:xfrm>
            <a:off x="220256" y="524872"/>
            <a:ext cx="11768544" cy="949968"/>
          </a:xfrm>
          <a:prstGeom prst="rect">
            <a:avLst/>
          </a:prstGeom>
        </p:spPr>
        <p:txBody>
          <a:bodyPr/>
          <a:lstStyle>
            <a:lvl1pPr marL="0" indent="0" algn="l">
              <a:buNone/>
              <a:defRPr sz="2200" b="1" i="0">
                <a:solidFill>
                  <a:srgbClr val="1E628D"/>
                </a:solidFill>
                <a:latin typeface="KingsBureauGrot ThreeSeven" panose="02000506040000020004" pitchFamily="2"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lvl="0"/>
            <a:endParaRPr lang="en-GB" dirty="0"/>
          </a:p>
        </p:txBody>
      </p:sp>
      <p:sp>
        <p:nvSpPr>
          <p:cNvPr id="5" name="Text Placeholder 4">
            <a:extLst>
              <a:ext uri="{FF2B5EF4-FFF2-40B4-BE49-F238E27FC236}">
                <a16:creationId xmlns:a16="http://schemas.microsoft.com/office/drawing/2014/main" id="{2B11B1A5-86AA-4C02-86ED-631D98D8800D}"/>
              </a:ext>
            </a:extLst>
          </p:cNvPr>
          <p:cNvSpPr>
            <a:spLocks noGrp="1"/>
          </p:cNvSpPr>
          <p:nvPr>
            <p:ph type="body" sz="quarter" idx="12"/>
          </p:nvPr>
        </p:nvSpPr>
        <p:spPr>
          <a:xfrm>
            <a:off x="220256" y="1641941"/>
            <a:ext cx="11768544" cy="306387"/>
          </a:xfrm>
          <a:prstGeom prst="rect">
            <a:avLst/>
          </a:prstGeom>
        </p:spPr>
        <p:txBody>
          <a:bodyPr/>
          <a:lstStyle>
            <a:lvl1pPr marL="0" indent="0">
              <a:buNone/>
              <a:defRPr sz="1400" b="0" i="0">
                <a:solidFill>
                  <a:schemeClr val="accent1"/>
                </a:solidFill>
                <a:latin typeface="KingsBureauGrot FiveOne" panose="02000506040000020004" pitchFamily="2" charset="0"/>
              </a:defRPr>
            </a:lvl1pPr>
            <a:lvl2pPr marL="457200" indent="0">
              <a:buNone/>
              <a:defRPr sz="1400">
                <a:solidFill>
                  <a:schemeClr val="bg2">
                    <a:lumMod val="75000"/>
                  </a:schemeClr>
                </a:solidFill>
              </a:defRPr>
            </a:lvl2pPr>
            <a:lvl3pPr marL="914400" indent="0">
              <a:buNone/>
              <a:defRPr sz="1400">
                <a:solidFill>
                  <a:schemeClr val="bg2">
                    <a:lumMod val="75000"/>
                  </a:schemeClr>
                </a:solidFill>
              </a:defRPr>
            </a:lvl3pPr>
            <a:lvl4pPr marL="1371600" indent="0">
              <a:buNone/>
              <a:defRPr sz="1400">
                <a:solidFill>
                  <a:schemeClr val="bg2">
                    <a:lumMod val="75000"/>
                  </a:schemeClr>
                </a:solidFill>
              </a:defRPr>
            </a:lvl4pPr>
            <a:lvl5pPr marL="1828800" indent="0">
              <a:buNone/>
              <a:defRPr sz="1400">
                <a:solidFill>
                  <a:schemeClr val="bg2">
                    <a:lumMod val="75000"/>
                  </a:schemeClr>
                </a:solidFill>
              </a:defRPr>
            </a:lvl5pPr>
          </a:lstStyle>
          <a:p>
            <a:pPr lvl="0"/>
            <a:r>
              <a:rPr lang="en-GB" dirty="0"/>
              <a:t>Click to edit Master text styles</a:t>
            </a:r>
          </a:p>
        </p:txBody>
      </p:sp>
    </p:spTree>
    <p:extLst>
      <p:ext uri="{BB962C8B-B14F-4D97-AF65-F5344CB8AC3E}">
        <p14:creationId xmlns:p14="http://schemas.microsoft.com/office/powerpoint/2010/main" val="2689931075"/>
      </p:ext>
    </p:extLst>
  </p:cSld>
  <p:clrMapOvr>
    <a:masterClrMapping/>
  </p:clrMapOvr>
  <p:extLst>
    <p:ext uri="{DCECCB84-F9BA-43D5-87BE-67443E8EF086}">
      <p15:sldGuideLst xmlns:p15="http://schemas.microsoft.com/office/powerpoint/2012/main">
        <p15:guide id="1" orient="horz" pos="2137">
          <p15:clr>
            <a:srgbClr val="FBAE40"/>
          </p15:clr>
        </p15:guide>
        <p15:guide id="2" pos="37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Headline only (2 lines) - pol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7EE9D5-330A-B9AE-EB67-06B050E39D9B}"/>
              </a:ext>
            </a:extLst>
          </p:cNvPr>
          <p:cNvSpPr>
            <a:spLocks noGrp="1"/>
          </p:cNvSpPr>
          <p:nvPr>
            <p:ph type="body" sz="quarter" idx="11"/>
          </p:nvPr>
        </p:nvSpPr>
        <p:spPr>
          <a:xfrm>
            <a:off x="220256" y="524872"/>
            <a:ext cx="11768544" cy="663848"/>
          </a:xfrm>
          <a:prstGeom prst="rect">
            <a:avLst/>
          </a:prstGeom>
        </p:spPr>
        <p:txBody>
          <a:bodyPr/>
          <a:lstStyle>
            <a:lvl1pPr marL="0" indent="0" algn="l">
              <a:buNone/>
              <a:defRPr sz="2200" b="1" i="0">
                <a:solidFill>
                  <a:srgbClr val="1E628D"/>
                </a:solidFill>
                <a:latin typeface="KingsBureauGrot ThreeSeven" panose="02000506040000020004" pitchFamily="2" charset="0"/>
              </a:defRPr>
            </a:lvl1pPr>
            <a:lvl2pPr marL="457200" indent="0">
              <a:buNone/>
              <a:defRPr/>
            </a:lvl2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a:p>
            <a:pPr lvl="0"/>
            <a:endParaRPr lang="en-GB" dirty="0"/>
          </a:p>
        </p:txBody>
      </p:sp>
      <p:sp>
        <p:nvSpPr>
          <p:cNvPr id="5" name="Text Placeholder 4">
            <a:extLst>
              <a:ext uri="{FF2B5EF4-FFF2-40B4-BE49-F238E27FC236}">
                <a16:creationId xmlns:a16="http://schemas.microsoft.com/office/drawing/2014/main" id="{2B11B1A5-86AA-4C02-86ED-631D98D8800D}"/>
              </a:ext>
            </a:extLst>
          </p:cNvPr>
          <p:cNvSpPr>
            <a:spLocks noGrp="1"/>
          </p:cNvSpPr>
          <p:nvPr>
            <p:ph type="body" sz="quarter" idx="12"/>
          </p:nvPr>
        </p:nvSpPr>
        <p:spPr>
          <a:xfrm>
            <a:off x="220256" y="1356805"/>
            <a:ext cx="11768544" cy="306387"/>
          </a:xfrm>
          <a:prstGeom prst="rect">
            <a:avLst/>
          </a:prstGeom>
        </p:spPr>
        <p:txBody>
          <a:bodyPr/>
          <a:lstStyle>
            <a:lvl1pPr marL="0" indent="0">
              <a:buNone/>
              <a:defRPr sz="1400" b="0" i="0">
                <a:solidFill>
                  <a:schemeClr val="accent1"/>
                </a:solidFill>
                <a:latin typeface="KingsBureauGrot FiveOne" panose="02000506040000020004" pitchFamily="2" charset="0"/>
              </a:defRPr>
            </a:lvl1pPr>
            <a:lvl2pPr marL="457200" indent="0">
              <a:buNone/>
              <a:defRPr sz="1400">
                <a:solidFill>
                  <a:schemeClr val="bg2">
                    <a:lumMod val="75000"/>
                  </a:schemeClr>
                </a:solidFill>
              </a:defRPr>
            </a:lvl2pPr>
            <a:lvl3pPr marL="914400" indent="0">
              <a:buNone/>
              <a:defRPr sz="1400">
                <a:solidFill>
                  <a:schemeClr val="bg2">
                    <a:lumMod val="75000"/>
                  </a:schemeClr>
                </a:solidFill>
              </a:defRPr>
            </a:lvl3pPr>
            <a:lvl4pPr marL="1371600" indent="0">
              <a:buNone/>
              <a:defRPr sz="1400">
                <a:solidFill>
                  <a:schemeClr val="bg2">
                    <a:lumMod val="75000"/>
                  </a:schemeClr>
                </a:solidFill>
              </a:defRPr>
            </a:lvl4pPr>
            <a:lvl5pPr marL="1828800" indent="0">
              <a:buNone/>
              <a:defRPr sz="1400">
                <a:solidFill>
                  <a:schemeClr val="bg2">
                    <a:lumMod val="75000"/>
                  </a:schemeClr>
                </a:solidFill>
              </a:defRPr>
            </a:lvl5pPr>
          </a:lstStyle>
          <a:p>
            <a:pPr lvl="0"/>
            <a:r>
              <a:rPr lang="en-GB" dirty="0"/>
              <a:t>Click to edit Master text styles</a:t>
            </a:r>
          </a:p>
        </p:txBody>
      </p:sp>
    </p:spTree>
    <p:extLst>
      <p:ext uri="{BB962C8B-B14F-4D97-AF65-F5344CB8AC3E}">
        <p14:creationId xmlns:p14="http://schemas.microsoft.com/office/powerpoint/2010/main" val="831635048"/>
      </p:ext>
    </p:extLst>
  </p:cSld>
  <p:clrMapOvr>
    <a:masterClrMapping/>
  </p:clrMapOvr>
  <p:extLst>
    <p:ext uri="{DCECCB84-F9BA-43D5-87BE-67443E8EF086}">
      <p15:sldGuideLst xmlns:p15="http://schemas.microsoft.com/office/powerpoint/2012/main">
        <p15:guide id="1" orient="horz" pos="2137">
          <p15:clr>
            <a:srgbClr val="FBAE40"/>
          </p15:clr>
        </p15:guide>
        <p15:guide id="2" pos="37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0C6265-BA68-43F7-B9C6-2BED1DC607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2882685"/>
            <a:ext cx="10514012" cy="3294277"/>
          </a:xfrm>
        </p:spPr>
        <p:txBody>
          <a:bodyPr/>
          <a:lstStyle>
            <a:lvl1pPr marL="0" indent="0" algn="ctr">
              <a:buNone/>
              <a:defRPr b="1" i="0">
                <a:solidFill>
                  <a:schemeClr val="tx1"/>
                </a:solidFill>
                <a:latin typeface="Century Gothic" panose="020B0502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1ECCC79-456B-E04F-BBC9-9CE9119F5349}"/>
              </a:ext>
            </a:extLst>
          </p:cNvPr>
          <p:cNvSpPr/>
          <p:nvPr userDrawn="1"/>
        </p:nvSpPr>
        <p:spPr>
          <a:xfrm>
            <a:off x="0" y="-15291"/>
            <a:ext cx="12192000" cy="25107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5" name="Footer Placeholder 2">
            <a:extLst>
              <a:ext uri="{FF2B5EF4-FFF2-40B4-BE49-F238E27FC236}">
                <a16:creationId xmlns:a16="http://schemas.microsoft.com/office/drawing/2014/main" id="{C1688621-6829-1F41-ADB4-5882DAF6C705}"/>
              </a:ext>
            </a:extLst>
          </p:cNvPr>
          <p:cNvSpPr>
            <a:spLocks noGrp="1"/>
          </p:cNvSpPr>
          <p:nvPr>
            <p:ph type="ftr" sz="quarter" idx="11"/>
          </p:nvPr>
        </p:nvSpPr>
        <p:spPr>
          <a:xfrm>
            <a:off x="222513" y="6356350"/>
            <a:ext cx="4114800" cy="365125"/>
          </a:xfrm>
        </p:spPr>
        <p:txBody>
          <a:bodyPr/>
          <a:lstStyle>
            <a:lvl1pPr algn="l">
              <a:defRPr>
                <a:solidFill>
                  <a:srgbClr val="000000"/>
                </a:solidFill>
              </a:defRPr>
            </a:lvl1pPr>
          </a:lstStyle>
          <a:p>
            <a:fld id="{ADA237A4-E67A-9E42-88FC-1738327952C7}" type="slidenum">
              <a:rPr lang="en-GB" smtClean="0"/>
              <a:pPr/>
              <a:t>‹#›</a:t>
            </a:fld>
            <a:endParaRPr lang="en-GB"/>
          </a:p>
        </p:txBody>
      </p:sp>
    </p:spTree>
    <p:extLst>
      <p:ext uri="{BB962C8B-B14F-4D97-AF65-F5344CB8AC3E}">
        <p14:creationId xmlns:p14="http://schemas.microsoft.com/office/powerpoint/2010/main" val="3456843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Headline only - pol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7EE9D5-330A-B9AE-EB67-06B050E39D9B}"/>
              </a:ext>
            </a:extLst>
          </p:cNvPr>
          <p:cNvSpPr>
            <a:spLocks noGrp="1"/>
          </p:cNvSpPr>
          <p:nvPr>
            <p:ph type="body" sz="quarter" idx="11"/>
          </p:nvPr>
        </p:nvSpPr>
        <p:spPr>
          <a:xfrm>
            <a:off x="220256" y="524872"/>
            <a:ext cx="11768544" cy="390111"/>
          </a:xfrm>
          <a:prstGeom prst="rect">
            <a:avLst/>
          </a:prstGeom>
        </p:spPr>
        <p:txBody>
          <a:bodyPr/>
          <a:lstStyle>
            <a:lvl1pPr marL="0" indent="0" algn="l">
              <a:buNone/>
              <a:defRPr sz="2200" b="1" i="0">
                <a:solidFill>
                  <a:srgbClr val="1E628D"/>
                </a:solidFill>
                <a:latin typeface="KingsBureauGrot ThreeSeven" panose="02000506040000020004" pitchFamily="2" charset="0"/>
              </a:defRPr>
            </a:lvl1pPr>
            <a:lvl2pPr marL="457200" indent="0">
              <a:buNone/>
              <a:defRPr/>
            </a:lvl2pPr>
          </a:lstStyle>
          <a:p>
            <a:pPr lvl="0"/>
            <a:endParaRPr lang="en-GB" dirty="0"/>
          </a:p>
        </p:txBody>
      </p:sp>
      <p:sp>
        <p:nvSpPr>
          <p:cNvPr id="5" name="Text Placeholder 4">
            <a:extLst>
              <a:ext uri="{FF2B5EF4-FFF2-40B4-BE49-F238E27FC236}">
                <a16:creationId xmlns:a16="http://schemas.microsoft.com/office/drawing/2014/main" id="{2B11B1A5-86AA-4C02-86ED-631D98D8800D}"/>
              </a:ext>
            </a:extLst>
          </p:cNvPr>
          <p:cNvSpPr>
            <a:spLocks noGrp="1"/>
          </p:cNvSpPr>
          <p:nvPr>
            <p:ph type="body" sz="quarter" idx="12"/>
          </p:nvPr>
        </p:nvSpPr>
        <p:spPr>
          <a:xfrm>
            <a:off x="220256" y="1075145"/>
            <a:ext cx="11768544" cy="306387"/>
          </a:xfrm>
          <a:prstGeom prst="rect">
            <a:avLst/>
          </a:prstGeom>
        </p:spPr>
        <p:txBody>
          <a:bodyPr/>
          <a:lstStyle>
            <a:lvl1pPr marL="0" indent="0">
              <a:buNone/>
              <a:defRPr sz="1400" b="0" i="0">
                <a:solidFill>
                  <a:schemeClr val="accent1"/>
                </a:solidFill>
                <a:latin typeface="KingsBureauGrot FiveOne" panose="02000506040000020004" pitchFamily="2" charset="0"/>
              </a:defRPr>
            </a:lvl1pPr>
            <a:lvl2pPr marL="457200" indent="0">
              <a:buNone/>
              <a:defRPr sz="1400">
                <a:solidFill>
                  <a:schemeClr val="bg2">
                    <a:lumMod val="75000"/>
                  </a:schemeClr>
                </a:solidFill>
              </a:defRPr>
            </a:lvl2pPr>
            <a:lvl3pPr marL="914400" indent="0">
              <a:buNone/>
              <a:defRPr sz="1400">
                <a:solidFill>
                  <a:schemeClr val="bg2">
                    <a:lumMod val="75000"/>
                  </a:schemeClr>
                </a:solidFill>
              </a:defRPr>
            </a:lvl3pPr>
            <a:lvl4pPr marL="1371600" indent="0">
              <a:buNone/>
              <a:defRPr sz="1400">
                <a:solidFill>
                  <a:schemeClr val="bg2">
                    <a:lumMod val="75000"/>
                  </a:schemeClr>
                </a:solidFill>
              </a:defRPr>
            </a:lvl4pPr>
            <a:lvl5pPr marL="1828800" indent="0">
              <a:buNone/>
              <a:defRPr sz="1400">
                <a:solidFill>
                  <a:schemeClr val="bg2">
                    <a:lumMod val="75000"/>
                  </a:schemeClr>
                </a:solidFill>
              </a:defRPr>
            </a:lvl5pPr>
          </a:lstStyle>
          <a:p>
            <a:pPr lvl="0"/>
            <a:r>
              <a:rPr lang="en-GB" dirty="0"/>
              <a:t>Click to edit Master text styles</a:t>
            </a:r>
          </a:p>
        </p:txBody>
      </p:sp>
    </p:spTree>
    <p:extLst>
      <p:ext uri="{BB962C8B-B14F-4D97-AF65-F5344CB8AC3E}">
        <p14:creationId xmlns:p14="http://schemas.microsoft.com/office/powerpoint/2010/main" val="1813204225"/>
      </p:ext>
    </p:extLst>
  </p:cSld>
  <p:clrMapOvr>
    <a:masterClrMapping/>
  </p:clrMapOvr>
  <p:extLst>
    <p:ext uri="{DCECCB84-F9BA-43D5-87BE-67443E8EF086}">
      <p15:sldGuideLst xmlns:p15="http://schemas.microsoft.com/office/powerpoint/2012/main">
        <p15:guide id="1" orient="horz" pos="2137">
          <p15:clr>
            <a:srgbClr val="FBAE40"/>
          </p15:clr>
        </p15:guide>
        <p15:guide id="2" pos="37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14FDD5-2FA9-6947-AE5A-E60DDB69E8D6}"/>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0" i="0">
                <a:solidFill>
                  <a:schemeClr val="bg1"/>
                </a:solidFill>
              </a:defRPr>
            </a:lvl1pPr>
          </a:lstStyle>
          <a:p>
            <a:r>
              <a:rPr lang="en-US"/>
              <a:t>Title goes here in sentence case</a:t>
            </a:r>
          </a:p>
        </p:txBody>
      </p:sp>
      <p:sp>
        <p:nvSpPr>
          <p:cNvPr id="6" name="Text Placeholder 7">
            <a:extLst>
              <a:ext uri="{FF2B5EF4-FFF2-40B4-BE49-F238E27FC236}">
                <a16:creationId xmlns:a16="http://schemas.microsoft.com/office/drawing/2014/main" id="{ABF0B2CF-4F55-A940-A0E9-5E4EA8AA7535}"/>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7" name="Straight Connector 6">
            <a:extLst>
              <a:ext uri="{FF2B5EF4-FFF2-40B4-BE49-F238E27FC236}">
                <a16:creationId xmlns:a16="http://schemas.microsoft.com/office/drawing/2014/main" id="{D6643AB9-B3D2-AF4F-B065-6568A5770388}"/>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341B69CE-E0FA-E94B-B5CF-32DB3FD6B9E1}"/>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grpSp>
        <p:nvGrpSpPr>
          <p:cNvPr id="17" name="Group 16">
            <a:extLst>
              <a:ext uri="{FF2B5EF4-FFF2-40B4-BE49-F238E27FC236}">
                <a16:creationId xmlns:a16="http://schemas.microsoft.com/office/drawing/2014/main" id="{6D9A9157-7372-104D-ACAB-B2413C2F24B5}"/>
              </a:ext>
            </a:extLst>
          </p:cNvPr>
          <p:cNvGrpSpPr/>
          <p:nvPr userDrawn="1"/>
        </p:nvGrpSpPr>
        <p:grpSpPr>
          <a:xfrm rot="10800000">
            <a:off x="6364098" y="158730"/>
            <a:ext cx="5827902" cy="2016977"/>
            <a:chOff x="-1" y="4663945"/>
            <a:chExt cx="5827902" cy="2016977"/>
          </a:xfrm>
        </p:grpSpPr>
        <p:sp>
          <p:nvSpPr>
            <p:cNvPr id="18" name="Rectangle 17">
              <a:extLst>
                <a:ext uri="{FF2B5EF4-FFF2-40B4-BE49-F238E27FC236}">
                  <a16:creationId xmlns:a16="http://schemas.microsoft.com/office/drawing/2014/main" id="{548D919D-77DA-344D-945C-52280FE38688}"/>
                </a:ext>
              </a:extLst>
            </p:cNvPr>
            <p:cNvSpPr/>
            <p:nvPr userDrawn="1"/>
          </p:nvSpPr>
          <p:spPr>
            <a:xfrm>
              <a:off x="-1" y="4663945"/>
              <a:ext cx="2094807" cy="273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9" name="Rectangle 18">
              <a:extLst>
                <a:ext uri="{FF2B5EF4-FFF2-40B4-BE49-F238E27FC236}">
                  <a16:creationId xmlns:a16="http://schemas.microsoft.com/office/drawing/2014/main" id="{9CF35345-F23B-8B4D-9CC4-6EF15C5DF840}"/>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0" name="Rectangle 19">
              <a:extLst>
                <a:ext uri="{FF2B5EF4-FFF2-40B4-BE49-F238E27FC236}">
                  <a16:creationId xmlns:a16="http://schemas.microsoft.com/office/drawing/2014/main" id="{FA7BD062-A599-1A42-BCBD-09C3BA0621D1}"/>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DE32AF14-7F49-114C-9158-E7BBEA69FF59}"/>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2" name="Rectangle 21">
              <a:extLst>
                <a:ext uri="{FF2B5EF4-FFF2-40B4-BE49-F238E27FC236}">
                  <a16:creationId xmlns:a16="http://schemas.microsoft.com/office/drawing/2014/main" id="{09834398-B3B0-6E4D-A23E-2185DB0CCC15}"/>
                </a:ext>
              </a:extLst>
            </p:cNvPr>
            <p:cNvSpPr/>
            <p:nvPr userDrawn="1"/>
          </p:nvSpPr>
          <p:spPr>
            <a:xfrm>
              <a:off x="-1" y="5624837"/>
              <a:ext cx="2527070" cy="31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3" name="Picture 12">
            <a:extLst>
              <a:ext uri="{FF2B5EF4-FFF2-40B4-BE49-F238E27FC236}">
                <a16:creationId xmlns:a16="http://schemas.microsoft.com/office/drawing/2014/main" id="{B85E5C48-77FA-46BF-B639-149647F49A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300707150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6096000" y="0"/>
            <a:ext cx="6094413" cy="68580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4135765"/>
            <a:ext cx="4988114" cy="1308967"/>
          </a:xfrm>
        </p:spPr>
        <p:txBody>
          <a:bodyPr lIns="0" rIns="90000" anchor="b" anchorCtr="0">
            <a:normAutofit/>
          </a:bodyPr>
          <a:lstStyle>
            <a:lvl1pPr algn="l">
              <a:defRPr sz="3600"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5492353"/>
            <a:ext cx="4988114" cy="615891"/>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grpSp>
        <p:nvGrpSpPr>
          <p:cNvPr id="14" name="Group 13">
            <a:extLst>
              <a:ext uri="{FF2B5EF4-FFF2-40B4-BE49-F238E27FC236}">
                <a16:creationId xmlns:a16="http://schemas.microsoft.com/office/drawing/2014/main" id="{FA231C11-0FF0-4113-928C-E5451571EDFE}"/>
              </a:ext>
            </a:extLst>
          </p:cNvPr>
          <p:cNvGrpSpPr/>
          <p:nvPr userDrawn="1"/>
        </p:nvGrpSpPr>
        <p:grpSpPr>
          <a:xfrm rot="10800000">
            <a:off x="6364098" y="158730"/>
            <a:ext cx="5827902" cy="2016977"/>
            <a:chOff x="-1" y="4663945"/>
            <a:chExt cx="5827902" cy="2016977"/>
          </a:xfrm>
        </p:grpSpPr>
        <p:sp>
          <p:nvSpPr>
            <p:cNvPr id="15" name="Rectangle 14">
              <a:extLst>
                <a:ext uri="{FF2B5EF4-FFF2-40B4-BE49-F238E27FC236}">
                  <a16:creationId xmlns:a16="http://schemas.microsoft.com/office/drawing/2014/main" id="{AE0114A8-BA3B-4670-8593-9420E9EDD1F6}"/>
                </a:ext>
              </a:extLst>
            </p:cNvPr>
            <p:cNvSpPr/>
            <p:nvPr userDrawn="1"/>
          </p:nvSpPr>
          <p:spPr>
            <a:xfrm>
              <a:off x="-1" y="4663945"/>
              <a:ext cx="2094807" cy="273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6" name="Rectangle 15">
              <a:extLst>
                <a:ext uri="{FF2B5EF4-FFF2-40B4-BE49-F238E27FC236}">
                  <a16:creationId xmlns:a16="http://schemas.microsoft.com/office/drawing/2014/main" id="{FB29534E-3317-4FAC-B489-9BAED235B7AB}"/>
                </a:ext>
              </a:extLst>
            </p:cNvPr>
            <p:cNvSpPr/>
            <p:nvPr userDrawn="1"/>
          </p:nvSpPr>
          <p:spPr>
            <a:xfrm>
              <a:off x="-1" y="5062957"/>
              <a:ext cx="3940234" cy="622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4DDD14CB-C8E5-4052-8E43-8CB26F2870D9}"/>
                </a:ext>
              </a:extLst>
            </p:cNvPr>
            <p:cNvSpPr/>
            <p:nvPr userDrawn="1"/>
          </p:nvSpPr>
          <p:spPr>
            <a:xfrm>
              <a:off x="2121" y="5822060"/>
              <a:ext cx="5825780" cy="468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C4FAB5D8-7FE4-486A-8D33-DF2D59FC1F97}"/>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6" name="Rectangle 25">
              <a:extLst>
                <a:ext uri="{FF2B5EF4-FFF2-40B4-BE49-F238E27FC236}">
                  <a16:creationId xmlns:a16="http://schemas.microsoft.com/office/drawing/2014/main" id="{0EEF6E4A-CF73-45AA-BBF5-6F9EB0A990C2}"/>
                </a:ext>
              </a:extLst>
            </p:cNvPr>
            <p:cNvSpPr/>
            <p:nvPr userDrawn="1"/>
          </p:nvSpPr>
          <p:spPr>
            <a:xfrm>
              <a:off x="-1" y="5624837"/>
              <a:ext cx="2527070" cy="315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Tree>
    <p:extLst>
      <p:ext uri="{BB962C8B-B14F-4D97-AF65-F5344CB8AC3E}">
        <p14:creationId xmlns:p14="http://schemas.microsoft.com/office/powerpoint/2010/main" val="149469550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i="0">
                <a:solidFill>
                  <a:schemeClr val="tx1"/>
                </a:solidFill>
                <a:latin typeface="Century Gothic" panose="020B0502020202020204" pitchFamily="34" charset="0"/>
                <a:cs typeface="Arial" panose="020B0604020202020204" pitchFamily="34" charset="0"/>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1825625"/>
            <a:ext cx="10514012" cy="4351338"/>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95C5F409-CB71-A84E-8D8D-C838F66D86CC}"/>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3E846B88-56E6-574E-9461-7D8C2C709C10}"/>
              </a:ext>
            </a:extLst>
          </p:cNvPr>
          <p:cNvSpPr>
            <a:spLocks noGrp="1"/>
          </p:cNvSpPr>
          <p:nvPr>
            <p:ph type="body" sz="quarter" idx="13"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BA4D087F-03C5-4CE9-B60D-B6950CD81A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509909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5320145" y="368300"/>
            <a:ext cx="6033655" cy="5808663"/>
          </a:xfrm>
        </p:spPr>
        <p:txBody>
          <a:bodyPr anchor="ctr" anchorCtr="0"/>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8"/>
          </a:xfrm>
        </p:spPr>
        <p:txBody>
          <a:bodyPr lIns="0" tIns="46800" rIns="0" anchor="b" anchorCtr="0"/>
          <a:lstStyle>
            <a:lvl1pPr algn="l">
              <a:defRPr b="0" i="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25E9A586-C115-A342-A82C-E5B83746B3C0}"/>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1A800B4E-DDD4-4D4A-8072-273B0DA965A7}"/>
              </a:ext>
            </a:extLst>
          </p:cNvPr>
          <p:cNvSpPr>
            <a:spLocks noGrp="1"/>
          </p:cNvSpPr>
          <p:nvPr>
            <p:ph type="body" sz="quarter" idx="13"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1807B4B6-9E7F-4B4C-8D49-45FF38C921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3872168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i="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38F2534A-34C4-2A4F-B30D-37C0650D7D87}"/>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85A66588-878E-A84D-A014-AAE4D3A92A28}"/>
              </a:ext>
            </a:extLst>
          </p:cNvPr>
          <p:cNvSpPr>
            <a:spLocks noGrp="1"/>
          </p:cNvSpPr>
          <p:nvPr>
            <p:ph type="body" sz="quarter" idx="15"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0A71ED5D-14B5-4A68-85D7-B50FEA286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765030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6096000" y="0"/>
            <a:ext cx="1033220" cy="68580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6" name="Footer Placeholder 2">
            <a:extLst>
              <a:ext uri="{FF2B5EF4-FFF2-40B4-BE49-F238E27FC236}">
                <a16:creationId xmlns:a16="http://schemas.microsoft.com/office/drawing/2014/main" id="{36839900-0345-DA4C-9C4B-B5950FA3AB01}"/>
              </a:ext>
            </a:extLst>
          </p:cNvPr>
          <p:cNvSpPr>
            <a:spLocks noGrp="1"/>
          </p:cNvSpPr>
          <p:nvPr>
            <p:ph type="ftr" sz="quarter" idx="11"/>
          </p:nvPr>
        </p:nvSpPr>
        <p:spPr>
          <a:xfrm>
            <a:off x="7397538" y="6356350"/>
            <a:ext cx="4114800" cy="365125"/>
          </a:xfrm>
        </p:spPr>
        <p:txBody>
          <a:bodyPr/>
          <a:lstStyle>
            <a:lvl1pPr algn="l">
              <a:defRPr>
                <a:solidFill>
                  <a:schemeClr val="tx1"/>
                </a:solidFill>
              </a:defRPr>
            </a:lvl1pPr>
          </a:lstStyle>
          <a:p>
            <a:endParaRPr lang="en-GB"/>
          </a:p>
        </p:txBody>
      </p:sp>
      <p:sp>
        <p:nvSpPr>
          <p:cNvPr id="7" name="Text Placeholder 7">
            <a:extLst>
              <a:ext uri="{FF2B5EF4-FFF2-40B4-BE49-F238E27FC236}">
                <a16:creationId xmlns:a16="http://schemas.microsoft.com/office/drawing/2014/main" id="{107DE8E7-C31C-AA47-B0D7-3F0450453CBC}"/>
              </a:ext>
            </a:extLst>
          </p:cNvPr>
          <p:cNvSpPr>
            <a:spLocks noGrp="1"/>
          </p:cNvSpPr>
          <p:nvPr>
            <p:ph type="body" sz="quarter" idx="13"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8" name="Picture 7">
            <a:extLst>
              <a:ext uri="{FF2B5EF4-FFF2-40B4-BE49-F238E27FC236}">
                <a16:creationId xmlns:a16="http://schemas.microsoft.com/office/drawing/2014/main" id="{97EAD548-04EC-4F58-84CE-B3FF399D57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13" name="Text Placeholder 8">
            <a:extLst>
              <a:ext uri="{FF2B5EF4-FFF2-40B4-BE49-F238E27FC236}">
                <a16:creationId xmlns:a16="http://schemas.microsoft.com/office/drawing/2014/main" id="{AFEA773D-4DCE-4416-BF90-E4D174EC10FF}"/>
              </a:ext>
            </a:extLst>
          </p:cNvPr>
          <p:cNvSpPr>
            <a:spLocks noGrp="1"/>
          </p:cNvSpPr>
          <p:nvPr>
            <p:ph type="body" sz="quarter" idx="15"/>
          </p:nvPr>
        </p:nvSpPr>
        <p:spPr>
          <a:xfrm>
            <a:off x="7439186" y="368300"/>
            <a:ext cx="3913027" cy="612549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0713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content and large pictur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7934297" y="368300"/>
            <a:ext cx="3417916" cy="941161"/>
          </a:xfrm>
        </p:spPr>
        <p:txBody>
          <a:bodyPr lIns="0" tIns="46800" rIns="0" anchor="b" anchorCtr="0"/>
          <a:lstStyle>
            <a:lvl1pPr algn="l">
              <a:defRPr b="0" i="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7935885" y="1404175"/>
            <a:ext cx="154379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7934297" y="1823661"/>
            <a:ext cx="3417916"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7733654"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54DD0B00-8A3D-7E45-9ED2-5DBD5A8E0066}"/>
              </a:ext>
            </a:extLst>
          </p:cNvPr>
          <p:cNvSpPr>
            <a:spLocks noGrp="1"/>
          </p:cNvSpPr>
          <p:nvPr>
            <p:ph type="ftr" sz="quarter" idx="11"/>
          </p:nvPr>
        </p:nvSpPr>
        <p:spPr>
          <a:xfrm>
            <a:off x="793429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4A254383-9270-0F4A-A36D-8FF76E88F503}"/>
              </a:ext>
            </a:extLst>
          </p:cNvPr>
          <p:cNvSpPr>
            <a:spLocks noGrp="1"/>
          </p:cNvSpPr>
          <p:nvPr>
            <p:ph type="body" sz="quarter" idx="15"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FCF9CC7F-F75E-4E60-85EA-59E6711E05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4054374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2616200" y="2247524"/>
            <a:ext cx="6959600" cy="2278063"/>
          </a:xfrm>
        </p:spPr>
        <p:txBody>
          <a:bodyPr vert="horz" lIns="91440" tIns="45720" rIns="91440" bIns="45720" rtlCol="0" anchor="ctr" anchorCtr="0">
            <a:normAutofit/>
          </a:bodyPr>
          <a:lstStyle>
            <a:lvl1pPr>
              <a:defRPr lang="en-US" sz="3200" dirty="0">
                <a:solidFill>
                  <a:schemeClr val="bg1"/>
                </a:solidFill>
                <a:latin typeface="Century Gothic" panose="020B0502020202020204" pitchFamily="34" charset="0"/>
              </a:defRPr>
            </a:lvl1pPr>
          </a:lstStyle>
          <a:p>
            <a:pPr marL="0" lvl="0" indent="0" algn="ctr">
              <a:buNone/>
            </a:pPr>
            <a:r>
              <a:rPr lang="en-US"/>
              <a:t>Edit Master text styles</a:t>
            </a:r>
          </a:p>
        </p:txBody>
      </p:sp>
      <p:sp>
        <p:nvSpPr>
          <p:cNvPr id="6" name="Footer Placeholder 2">
            <a:extLst>
              <a:ext uri="{FF2B5EF4-FFF2-40B4-BE49-F238E27FC236}">
                <a16:creationId xmlns:a16="http://schemas.microsoft.com/office/drawing/2014/main" id="{39ED7CB0-D558-5F41-AC5A-F4E5ED2B4DAD}"/>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sp>
        <p:nvSpPr>
          <p:cNvPr id="7" name="Text Placeholder 7">
            <a:extLst>
              <a:ext uri="{FF2B5EF4-FFF2-40B4-BE49-F238E27FC236}">
                <a16:creationId xmlns:a16="http://schemas.microsoft.com/office/drawing/2014/main" id="{5B410973-3AA6-B54F-87AB-170B340093D4}"/>
              </a:ext>
            </a:extLst>
          </p:cNvPr>
          <p:cNvSpPr>
            <a:spLocks noGrp="1"/>
          </p:cNvSpPr>
          <p:nvPr>
            <p:ph type="body" sz="quarter" idx="13" hasCustomPrompt="1"/>
          </p:nvPr>
        </p:nvSpPr>
        <p:spPr>
          <a:xfrm>
            <a:off x="10046677" y="198560"/>
            <a:ext cx="2145323" cy="396526"/>
          </a:xfrm>
          <a:solidFill>
            <a:schemeClr val="bg1"/>
          </a:solidFill>
        </p:spPr>
        <p:txBody>
          <a:bodyPr anchor="ctr" anchorCtr="0">
            <a:normAutofit/>
          </a:bodyPr>
          <a:lstStyle>
            <a:lvl1pPr marL="0" indent="0" algn="l">
              <a:buNone/>
              <a:defRPr sz="1200" b="1">
                <a:solidFill>
                  <a:schemeClr val="accent1"/>
                </a:solidFill>
              </a:defRPr>
            </a:lvl1pPr>
          </a:lstStyle>
          <a:p>
            <a:pPr algn="l"/>
            <a:r>
              <a:rPr lang="en-GB" sz="1400">
                <a:latin typeface="Century Gothic" panose="020B0502020202020204" pitchFamily="34" charset="0"/>
              </a:rPr>
              <a:t>Section Title goes here</a:t>
            </a:r>
          </a:p>
        </p:txBody>
      </p:sp>
      <p:pic>
        <p:nvPicPr>
          <p:cNvPr id="8" name="Picture 7">
            <a:extLst>
              <a:ext uri="{FF2B5EF4-FFF2-40B4-BE49-F238E27FC236}">
                <a16:creationId xmlns:a16="http://schemas.microsoft.com/office/drawing/2014/main" id="{C7A19B22-B130-4383-9FC1-362314806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20812957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7DD4D5F-76F6-47DB-B7B9-A67D2FB34F4F}"/>
              </a:ext>
            </a:extLst>
          </p:cNvPr>
          <p:cNvSpPr>
            <a:spLocks noGrp="1"/>
          </p:cNvSpPr>
          <p:nvPr>
            <p:ph type="pic" sz="quarter" idx="14"/>
          </p:nvPr>
        </p:nvSpPr>
        <p:spPr>
          <a:xfrm>
            <a:off x="0" y="0"/>
            <a:ext cx="12192000" cy="6858000"/>
          </a:xfrm>
        </p:spPr>
        <p:txBody>
          <a:bodyPr/>
          <a:lstStyle/>
          <a:p>
            <a:endParaRPr lang="en-GB"/>
          </a:p>
        </p:txBody>
      </p:sp>
      <p:sp>
        <p:nvSpPr>
          <p:cNvPr id="12" name="Rectangle 11">
            <a:extLst>
              <a:ext uri="{FF2B5EF4-FFF2-40B4-BE49-F238E27FC236}">
                <a16:creationId xmlns:a16="http://schemas.microsoft.com/office/drawing/2014/main" id="{D557EC0F-9D5B-A842-8ADB-D3D2606A71E2}"/>
              </a:ext>
            </a:extLst>
          </p:cNvPr>
          <p:cNvSpPr/>
          <p:nvPr userDrawn="1"/>
        </p:nvSpPr>
        <p:spPr>
          <a:xfrm>
            <a:off x="839788" y="0"/>
            <a:ext cx="44065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rial Regular"/>
            </a:endParaRP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1161175"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95D181B5-0041-124F-84E8-0820CB15DFD5}"/>
              </a:ext>
            </a:extLst>
          </p:cNvPr>
          <p:cNvSpPr>
            <a:spLocks noGrp="1"/>
          </p:cNvSpPr>
          <p:nvPr>
            <p:ph type="body" sz="quarter" idx="11" hasCustomPrompt="1"/>
          </p:nvPr>
        </p:nvSpPr>
        <p:spPr>
          <a:xfrm>
            <a:off x="1176673" y="5395063"/>
            <a:ext cx="3588377" cy="713181"/>
          </a:xfrm>
        </p:spPr>
        <p:txBody>
          <a:bodyPr lIns="0" tIns="46800" rIns="0">
            <a:normAutofit/>
          </a:bodyPr>
          <a:lstStyle>
            <a:lvl1pPr marL="0" indent="0" algn="l">
              <a:buNone/>
              <a:defRPr sz="20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sp>
        <p:nvSpPr>
          <p:cNvPr id="13" name="Title 1">
            <a:extLst>
              <a:ext uri="{FF2B5EF4-FFF2-40B4-BE49-F238E27FC236}">
                <a16:creationId xmlns:a16="http://schemas.microsoft.com/office/drawing/2014/main" id="{C5AB9125-76C1-D546-A01C-C58273D8D89D}"/>
              </a:ext>
            </a:extLst>
          </p:cNvPr>
          <p:cNvSpPr>
            <a:spLocks noGrp="1"/>
          </p:cNvSpPr>
          <p:nvPr>
            <p:ph type="ctrTitle" hasCustomPrompt="1"/>
          </p:nvPr>
        </p:nvSpPr>
        <p:spPr>
          <a:xfrm>
            <a:off x="1161175" y="3429001"/>
            <a:ext cx="3603875" cy="1947775"/>
          </a:xfrm>
        </p:spPr>
        <p:txBody>
          <a:bodyPr lIns="0" rIns="90000" anchor="b" anchorCtr="0">
            <a:normAutofit/>
          </a:bodyPr>
          <a:lstStyle>
            <a:lvl1pPr algn="l">
              <a:defRPr sz="3600" b="0" i="0">
                <a:solidFill>
                  <a:schemeClr val="bg1"/>
                </a:solidFill>
              </a:defRPr>
            </a:lvl1pPr>
          </a:lstStyle>
          <a:p>
            <a:r>
              <a:rPr lang="en-US"/>
              <a:t>Case Study</a:t>
            </a:r>
          </a:p>
        </p:txBody>
      </p:sp>
      <p:sp>
        <p:nvSpPr>
          <p:cNvPr id="8" name="Text Placeholder 7">
            <a:extLst>
              <a:ext uri="{FF2B5EF4-FFF2-40B4-BE49-F238E27FC236}">
                <a16:creationId xmlns:a16="http://schemas.microsoft.com/office/drawing/2014/main" id="{8F834510-114D-7F4C-84B0-4F60178A3385}"/>
              </a:ext>
            </a:extLst>
          </p:cNvPr>
          <p:cNvSpPr>
            <a:spLocks noGrp="1"/>
          </p:cNvSpPr>
          <p:nvPr>
            <p:ph type="body" sz="quarter" idx="13"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6" name="Picture 15">
            <a:extLst>
              <a:ext uri="{FF2B5EF4-FFF2-40B4-BE49-F238E27FC236}">
                <a16:creationId xmlns:a16="http://schemas.microsoft.com/office/drawing/2014/main" id="{906E3A67-CC51-4446-B863-3A0C99846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7099179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2882685"/>
            <a:ext cx="10514012" cy="3294277"/>
          </a:xfrm>
          <a:prstGeom prst="rect">
            <a:avLst/>
          </a:prstGeom>
        </p:spPr>
        <p:txBody>
          <a:bodyPr/>
          <a:lstStyle>
            <a:lvl1pPr marL="0" indent="0" algn="ctr">
              <a:buNone/>
              <a:defRPr>
                <a:solidFill>
                  <a:schemeClr val="tx1"/>
                </a:solidFill>
                <a:latin typeface="Century Gothic" panose="020B0502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F4F533D6-5FD3-F54F-9A72-9B6C8D1F5531}"/>
              </a:ext>
            </a:extLst>
          </p:cNvPr>
          <p:cNvSpPr>
            <a:spLocks noGrp="1"/>
          </p:cNvSpPr>
          <p:nvPr>
            <p:ph type="pic" sz="quarter" idx="10"/>
          </p:nvPr>
        </p:nvSpPr>
        <p:spPr>
          <a:xfrm>
            <a:off x="0" y="0"/>
            <a:ext cx="12192000" cy="2511425"/>
          </a:xfrm>
          <a:prstGeom prst="rect">
            <a:avLst/>
          </a:prstGeom>
        </p:spPr>
        <p:txBody>
          <a:bodyPr/>
          <a:lstStyle>
            <a:lvl1pPr>
              <a:defRPr b="0" i="0">
                <a:solidFill>
                  <a:schemeClr val="tx1"/>
                </a:solidFill>
                <a:latin typeface="Arial Regular"/>
              </a:defRPr>
            </a:lvl1pPr>
          </a:lstStyle>
          <a:p>
            <a:r>
              <a:rPr lang="en-US"/>
              <a:t>Click icon to add picture</a:t>
            </a:r>
          </a:p>
        </p:txBody>
      </p:sp>
      <p:sp>
        <p:nvSpPr>
          <p:cNvPr id="9" name="Rectangle 8">
            <a:extLst>
              <a:ext uri="{FF2B5EF4-FFF2-40B4-BE49-F238E27FC236}">
                <a16:creationId xmlns:a16="http://schemas.microsoft.com/office/drawing/2014/main" id="{11ECCC79-456B-E04F-BBC9-9CE9119F5349}"/>
              </a:ext>
            </a:extLst>
          </p:cNvPr>
          <p:cNvSpPr/>
          <p:nvPr userDrawn="1"/>
        </p:nvSpPr>
        <p:spPr>
          <a:xfrm>
            <a:off x="0" y="0"/>
            <a:ext cx="12192000" cy="25107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6" name="Footer Placeholder 2">
            <a:extLst>
              <a:ext uri="{FF2B5EF4-FFF2-40B4-BE49-F238E27FC236}">
                <a16:creationId xmlns:a16="http://schemas.microsoft.com/office/drawing/2014/main" id="{A82CCE20-7059-C547-B56F-B76EF824F006}"/>
              </a:ext>
            </a:extLst>
          </p:cNvPr>
          <p:cNvSpPr>
            <a:spLocks noGrp="1"/>
          </p:cNvSpPr>
          <p:nvPr>
            <p:ph type="ftr" sz="quarter" idx="11"/>
          </p:nvPr>
        </p:nvSpPr>
        <p:spPr>
          <a:xfrm>
            <a:off x="222513" y="6356350"/>
            <a:ext cx="4114800" cy="365125"/>
          </a:xfrm>
        </p:spPr>
        <p:txBody>
          <a:bodyPr/>
          <a:lstStyle>
            <a:lvl1pPr algn="l">
              <a:defRPr>
                <a:solidFill>
                  <a:srgbClr val="000000"/>
                </a:solidFill>
              </a:defRPr>
            </a:lvl1pPr>
          </a:lstStyle>
          <a:p>
            <a:fld id="{AE552155-9272-3049-B0AD-E8FF65CEC41B}" type="slidenum">
              <a:rPr lang="en-GB" smtClean="0"/>
              <a:pPr/>
              <a:t>‹#›</a:t>
            </a:fld>
            <a:endParaRPr lang="en-GB"/>
          </a:p>
        </p:txBody>
      </p:sp>
      <p:pic>
        <p:nvPicPr>
          <p:cNvPr id="10" name="Picture 9">
            <a:extLst>
              <a:ext uri="{FF2B5EF4-FFF2-40B4-BE49-F238E27FC236}">
                <a16:creationId xmlns:a16="http://schemas.microsoft.com/office/drawing/2014/main" id="{977EA6ED-8ECC-4373-8617-CF386E708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9098144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case study with detai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0325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10046677" y="198560"/>
            <a:ext cx="2145323" cy="396526"/>
          </a:xfrm>
          <a:solidFill>
            <a:schemeClr val="accent1"/>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3" name="Picture Placeholder 2">
            <a:extLst>
              <a:ext uri="{FF2B5EF4-FFF2-40B4-BE49-F238E27FC236}">
                <a16:creationId xmlns:a16="http://schemas.microsoft.com/office/drawing/2014/main" id="{9CFE6261-FC2E-4405-9537-E6BD57679336}"/>
              </a:ext>
            </a:extLst>
          </p:cNvPr>
          <p:cNvSpPr>
            <a:spLocks noGrp="1"/>
          </p:cNvSpPr>
          <p:nvPr>
            <p:ph type="pic" sz="quarter" idx="15"/>
          </p:nvPr>
        </p:nvSpPr>
        <p:spPr>
          <a:xfrm>
            <a:off x="188913" y="6059488"/>
            <a:ext cx="1300162" cy="798512"/>
          </a:xfrm>
        </p:spPr>
        <p:txBody>
          <a:bodyPr/>
          <a:lstStyle/>
          <a:p>
            <a:endParaRPr lang="en-GB"/>
          </a:p>
        </p:txBody>
      </p:sp>
    </p:spTree>
    <p:extLst>
      <p:ext uri="{BB962C8B-B14F-4D97-AF65-F5344CB8AC3E}">
        <p14:creationId xmlns:p14="http://schemas.microsoft.com/office/powerpoint/2010/main" val="2309721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340136-C59A-474A-AA03-37382B4422BC}"/>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0" i="0">
                <a:solidFill>
                  <a:schemeClr val="bg1"/>
                </a:solidFill>
              </a:defRPr>
            </a:lvl1pPr>
          </a:lstStyle>
          <a:p>
            <a:r>
              <a:rPr lang="en-US"/>
              <a:t>Title goes here in sentence case</a:t>
            </a:r>
          </a:p>
        </p:txBody>
      </p:sp>
      <p:sp>
        <p:nvSpPr>
          <p:cNvPr id="11" name="Text Placeholder 7">
            <a:extLst>
              <a:ext uri="{FF2B5EF4-FFF2-40B4-BE49-F238E27FC236}">
                <a16:creationId xmlns:a16="http://schemas.microsoft.com/office/drawing/2014/main" id="{2065BB52-27F3-974F-8BDE-1D708159D128}"/>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cxnSp>
        <p:nvCxnSpPr>
          <p:cNvPr id="12" name="Straight Connector 11">
            <a:extLst>
              <a:ext uri="{FF2B5EF4-FFF2-40B4-BE49-F238E27FC236}">
                <a16:creationId xmlns:a16="http://schemas.microsoft.com/office/drawing/2014/main" id="{F32482C2-9C4A-B647-9D73-83E5DEB05639}"/>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99279E8D-21FD-D54D-BCC2-7D2CA6A2DE06}"/>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grpSp>
        <p:nvGrpSpPr>
          <p:cNvPr id="18" name="Group 17">
            <a:extLst>
              <a:ext uri="{FF2B5EF4-FFF2-40B4-BE49-F238E27FC236}">
                <a16:creationId xmlns:a16="http://schemas.microsoft.com/office/drawing/2014/main" id="{DC8DA43C-AC29-AC40-845B-0C41BD4189A0}"/>
              </a:ext>
            </a:extLst>
          </p:cNvPr>
          <p:cNvGrpSpPr/>
          <p:nvPr userDrawn="1"/>
        </p:nvGrpSpPr>
        <p:grpSpPr>
          <a:xfrm rot="10800000">
            <a:off x="6364098" y="158730"/>
            <a:ext cx="5827902" cy="2016977"/>
            <a:chOff x="-1" y="4663945"/>
            <a:chExt cx="5827902" cy="2016977"/>
          </a:xfrm>
        </p:grpSpPr>
        <p:sp>
          <p:nvSpPr>
            <p:cNvPr id="19" name="Rectangle 18">
              <a:extLst>
                <a:ext uri="{FF2B5EF4-FFF2-40B4-BE49-F238E27FC236}">
                  <a16:creationId xmlns:a16="http://schemas.microsoft.com/office/drawing/2014/main" id="{21BF14AE-FF96-864B-878F-7FC01DC0BA14}"/>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0" name="Rectangle 19">
              <a:extLst>
                <a:ext uri="{FF2B5EF4-FFF2-40B4-BE49-F238E27FC236}">
                  <a16:creationId xmlns:a16="http://schemas.microsoft.com/office/drawing/2014/main" id="{DE235427-E522-BD4D-A75B-3D581C7064A7}"/>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C4C8EC7B-80FA-024E-BD1B-AE58D8264B4F}"/>
                </a:ext>
              </a:extLst>
            </p:cNvPr>
            <p:cNvSpPr/>
            <p:nvPr userDrawn="1"/>
          </p:nvSpPr>
          <p:spPr>
            <a:xfrm>
              <a:off x="2121" y="5822060"/>
              <a:ext cx="5825780" cy="468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2" name="Rectangle 21">
              <a:extLst>
                <a:ext uri="{FF2B5EF4-FFF2-40B4-BE49-F238E27FC236}">
                  <a16:creationId xmlns:a16="http://schemas.microsoft.com/office/drawing/2014/main" id="{7C5F72F2-DE61-C947-954E-5248672E3E74}"/>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3" name="Rectangle 22">
              <a:extLst>
                <a:ext uri="{FF2B5EF4-FFF2-40B4-BE49-F238E27FC236}">
                  <a16:creationId xmlns:a16="http://schemas.microsoft.com/office/drawing/2014/main" id="{5F2E4C3F-EDA0-1140-9EFE-5248945E30C3}"/>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3" name="Picture 12">
            <a:extLst>
              <a:ext uri="{FF2B5EF4-FFF2-40B4-BE49-F238E27FC236}">
                <a16:creationId xmlns:a16="http://schemas.microsoft.com/office/drawing/2014/main" id="{83275AA4-D022-4661-9D06-667E420D7D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0567915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6096000" y="0"/>
            <a:ext cx="6094413" cy="68580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4135765"/>
            <a:ext cx="4988114" cy="1308967"/>
          </a:xfrm>
        </p:spPr>
        <p:txBody>
          <a:bodyPr lIns="0" rIns="90000" anchor="b" anchorCtr="0">
            <a:normAutofit/>
          </a:bodyPr>
          <a:lstStyle>
            <a:lvl1pPr algn="l">
              <a:defRPr sz="3600"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5492353"/>
            <a:ext cx="4988114" cy="615891"/>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grpSp>
        <p:nvGrpSpPr>
          <p:cNvPr id="19" name="Group 18">
            <a:extLst>
              <a:ext uri="{FF2B5EF4-FFF2-40B4-BE49-F238E27FC236}">
                <a16:creationId xmlns:a16="http://schemas.microsoft.com/office/drawing/2014/main" id="{21FAF369-302C-4439-8E64-BE6BDEB88402}"/>
              </a:ext>
            </a:extLst>
          </p:cNvPr>
          <p:cNvGrpSpPr/>
          <p:nvPr userDrawn="1"/>
        </p:nvGrpSpPr>
        <p:grpSpPr>
          <a:xfrm rot="10800000">
            <a:off x="6364098" y="158730"/>
            <a:ext cx="5827902" cy="2016977"/>
            <a:chOff x="-1" y="4663945"/>
            <a:chExt cx="5827902" cy="2016977"/>
          </a:xfrm>
        </p:grpSpPr>
        <p:sp>
          <p:nvSpPr>
            <p:cNvPr id="20" name="Rectangle 19">
              <a:extLst>
                <a:ext uri="{FF2B5EF4-FFF2-40B4-BE49-F238E27FC236}">
                  <a16:creationId xmlns:a16="http://schemas.microsoft.com/office/drawing/2014/main" id="{F691F40F-FB90-4452-9B1C-B3556BFB5562}"/>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7167A2AC-11EE-4158-8A40-2474FBB3852D}"/>
                </a:ext>
              </a:extLst>
            </p:cNvPr>
            <p:cNvSpPr/>
            <p:nvPr userDrawn="1"/>
          </p:nvSpPr>
          <p:spPr>
            <a:xfrm>
              <a:off x="-1" y="5062957"/>
              <a:ext cx="3940234" cy="622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2" name="Rectangle 21">
              <a:extLst>
                <a:ext uri="{FF2B5EF4-FFF2-40B4-BE49-F238E27FC236}">
                  <a16:creationId xmlns:a16="http://schemas.microsoft.com/office/drawing/2014/main" id="{D56082BF-7BC3-48CA-A432-6987ADC0ABF8}"/>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3" name="Rectangle 22">
              <a:extLst>
                <a:ext uri="{FF2B5EF4-FFF2-40B4-BE49-F238E27FC236}">
                  <a16:creationId xmlns:a16="http://schemas.microsoft.com/office/drawing/2014/main" id="{F9625D12-1EA7-466C-9CB4-B876753601BE}"/>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1BA8322D-0BCB-4D61-92D2-EB5CD8E75C5F}"/>
                </a:ext>
              </a:extLst>
            </p:cNvPr>
            <p:cNvSpPr/>
            <p:nvPr userDrawn="1"/>
          </p:nvSpPr>
          <p:spPr>
            <a:xfrm>
              <a:off x="-1" y="5624837"/>
              <a:ext cx="2527070" cy="31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Tree>
    <p:extLst>
      <p:ext uri="{BB962C8B-B14F-4D97-AF65-F5344CB8AC3E}">
        <p14:creationId xmlns:p14="http://schemas.microsoft.com/office/powerpoint/2010/main" val="3807766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i="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1825625"/>
            <a:ext cx="10514012" cy="4351338"/>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2936E9CC-895C-9B41-960C-4657B1A94518}"/>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F4A5CD7C-00F9-1847-8C9E-9797B72592FD}"/>
              </a:ext>
            </a:extLst>
          </p:cNvPr>
          <p:cNvSpPr>
            <a:spLocks noGrp="1"/>
          </p:cNvSpPr>
          <p:nvPr>
            <p:ph type="body" sz="quarter" idx="13"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1" name="Picture 10">
            <a:extLst>
              <a:ext uri="{FF2B5EF4-FFF2-40B4-BE49-F238E27FC236}">
                <a16:creationId xmlns:a16="http://schemas.microsoft.com/office/drawing/2014/main" id="{D96702E4-2ED3-40C7-8834-27A781783B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788626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5320145" y="368300"/>
            <a:ext cx="6033655" cy="5808663"/>
          </a:xfrm>
        </p:spPr>
        <p:txBody>
          <a:bodyPr anchor="ctr" anchorCtr="0"/>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7"/>
          </a:xfrm>
        </p:spPr>
        <p:txBody>
          <a:bodyPr lIns="0" tIns="46800" rIns="0" anchor="b" anchorCtr="0"/>
          <a:lstStyle>
            <a:lvl1pPr algn="l">
              <a:defRPr b="0" i="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7303CB7-3743-2847-A70D-45EA3086B214}"/>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F1D8DF3E-44B3-4241-B3D7-8CDAF17385EA}"/>
              </a:ext>
            </a:extLst>
          </p:cNvPr>
          <p:cNvSpPr>
            <a:spLocks noGrp="1"/>
          </p:cNvSpPr>
          <p:nvPr>
            <p:ph type="body" sz="quarter" idx="13"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82B03D7B-4F1A-470B-AD61-7C3C20699F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96332939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i="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A4A2EB36-01DC-3B44-BDD8-5357575842D2}"/>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69923909-C182-8E4A-8E49-20416DB4D361}"/>
              </a:ext>
            </a:extLst>
          </p:cNvPr>
          <p:cNvSpPr>
            <a:spLocks noGrp="1"/>
          </p:cNvSpPr>
          <p:nvPr>
            <p:ph type="body" sz="quarter" idx="15"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F50B339F-A6AF-4202-82D3-078232B143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44329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6096000" y="0"/>
            <a:ext cx="1033220" cy="685800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6" name="Footer Placeholder 2">
            <a:extLst>
              <a:ext uri="{FF2B5EF4-FFF2-40B4-BE49-F238E27FC236}">
                <a16:creationId xmlns:a16="http://schemas.microsoft.com/office/drawing/2014/main" id="{D84B48AA-5941-054E-A538-37711EDFEBEF}"/>
              </a:ext>
            </a:extLst>
          </p:cNvPr>
          <p:cNvSpPr>
            <a:spLocks noGrp="1"/>
          </p:cNvSpPr>
          <p:nvPr>
            <p:ph type="ftr" sz="quarter" idx="11"/>
          </p:nvPr>
        </p:nvSpPr>
        <p:spPr>
          <a:xfrm>
            <a:off x="7237413" y="6356350"/>
            <a:ext cx="4114800" cy="365125"/>
          </a:xfrm>
        </p:spPr>
        <p:txBody>
          <a:bodyPr/>
          <a:lstStyle>
            <a:lvl1pPr algn="l">
              <a:defRPr>
                <a:solidFill>
                  <a:schemeClr val="tx1"/>
                </a:solidFill>
              </a:defRPr>
            </a:lvl1pPr>
          </a:lstStyle>
          <a:p>
            <a:endParaRPr lang="en-GB"/>
          </a:p>
        </p:txBody>
      </p:sp>
      <p:sp>
        <p:nvSpPr>
          <p:cNvPr id="7" name="Text Placeholder 7">
            <a:extLst>
              <a:ext uri="{FF2B5EF4-FFF2-40B4-BE49-F238E27FC236}">
                <a16:creationId xmlns:a16="http://schemas.microsoft.com/office/drawing/2014/main" id="{0BBE65B9-58BF-BF45-B71D-4F94EFDEEB7C}"/>
              </a:ext>
            </a:extLst>
          </p:cNvPr>
          <p:cNvSpPr>
            <a:spLocks noGrp="1"/>
          </p:cNvSpPr>
          <p:nvPr>
            <p:ph type="body" sz="quarter" idx="13"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8" name="Picture 7">
            <a:extLst>
              <a:ext uri="{FF2B5EF4-FFF2-40B4-BE49-F238E27FC236}">
                <a16:creationId xmlns:a16="http://schemas.microsoft.com/office/drawing/2014/main" id="{15E99DB9-42A8-47E6-A133-AABDEA832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9" name="Text Placeholder 8">
            <a:extLst>
              <a:ext uri="{FF2B5EF4-FFF2-40B4-BE49-F238E27FC236}">
                <a16:creationId xmlns:a16="http://schemas.microsoft.com/office/drawing/2014/main" id="{5E9FE216-034F-4474-A94A-73CD64B768BA}"/>
              </a:ext>
            </a:extLst>
          </p:cNvPr>
          <p:cNvSpPr>
            <a:spLocks noGrp="1"/>
          </p:cNvSpPr>
          <p:nvPr>
            <p:ph type="body" sz="quarter" idx="15"/>
          </p:nvPr>
        </p:nvSpPr>
        <p:spPr>
          <a:xfrm>
            <a:off x="7439186" y="368300"/>
            <a:ext cx="3913027" cy="612549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398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content and large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7934297" y="368300"/>
            <a:ext cx="3417916" cy="941161"/>
          </a:xfrm>
        </p:spPr>
        <p:txBody>
          <a:bodyPr lIns="0" tIns="46800" rIns="0" anchor="b" anchorCtr="0"/>
          <a:lstStyle>
            <a:lvl1pPr algn="l">
              <a:defRPr b="0" i="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7935885" y="1404175"/>
            <a:ext cx="154379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7934297" y="1823661"/>
            <a:ext cx="3417916"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7733654"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89E259D0-CC72-F04A-A36E-E1098309CB77}"/>
              </a:ext>
            </a:extLst>
          </p:cNvPr>
          <p:cNvSpPr>
            <a:spLocks noGrp="1"/>
          </p:cNvSpPr>
          <p:nvPr>
            <p:ph type="ftr" sz="quarter" idx="11"/>
          </p:nvPr>
        </p:nvSpPr>
        <p:spPr>
          <a:xfrm>
            <a:off x="793429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8CD71E1F-5B23-B545-B8ED-032925386DFB}"/>
              </a:ext>
            </a:extLst>
          </p:cNvPr>
          <p:cNvSpPr>
            <a:spLocks noGrp="1"/>
          </p:cNvSpPr>
          <p:nvPr>
            <p:ph type="body" sz="quarter" idx="15"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BB0A086B-2884-4EA3-90C1-18928B489D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4205198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2616200" y="2247524"/>
            <a:ext cx="6959600" cy="2278063"/>
          </a:xfrm>
        </p:spPr>
        <p:txBody>
          <a:bodyPr vert="horz" lIns="91440" tIns="45720" rIns="91440" bIns="45720" rtlCol="0" anchor="ctr" anchorCtr="0">
            <a:normAutofit/>
          </a:bodyPr>
          <a:lstStyle>
            <a:lvl1pPr>
              <a:defRPr lang="en-US" sz="3200" dirty="0">
                <a:solidFill>
                  <a:schemeClr val="bg1"/>
                </a:solidFill>
                <a:latin typeface="Century Gothic" panose="020B0502020202020204" pitchFamily="34" charset="0"/>
              </a:defRPr>
            </a:lvl1pPr>
          </a:lstStyle>
          <a:p>
            <a:pPr marL="0" lvl="0" indent="0" algn="ctr">
              <a:buNone/>
            </a:pPr>
            <a:r>
              <a:rPr lang="en-US"/>
              <a:t>Edit Master text styles</a:t>
            </a:r>
          </a:p>
        </p:txBody>
      </p:sp>
      <p:sp>
        <p:nvSpPr>
          <p:cNvPr id="5" name="Footer Placeholder 2">
            <a:extLst>
              <a:ext uri="{FF2B5EF4-FFF2-40B4-BE49-F238E27FC236}">
                <a16:creationId xmlns:a16="http://schemas.microsoft.com/office/drawing/2014/main" id="{BE1614E8-9513-424A-9D5A-AEE87124AD2C}"/>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sp>
        <p:nvSpPr>
          <p:cNvPr id="7" name="Text Placeholder 7">
            <a:extLst>
              <a:ext uri="{FF2B5EF4-FFF2-40B4-BE49-F238E27FC236}">
                <a16:creationId xmlns:a16="http://schemas.microsoft.com/office/drawing/2014/main" id="{CF9F945C-66E9-8642-A88E-1531A9A878AC}"/>
              </a:ext>
            </a:extLst>
          </p:cNvPr>
          <p:cNvSpPr>
            <a:spLocks noGrp="1"/>
          </p:cNvSpPr>
          <p:nvPr>
            <p:ph type="body" sz="quarter" idx="13" hasCustomPrompt="1"/>
          </p:nvPr>
        </p:nvSpPr>
        <p:spPr>
          <a:xfrm>
            <a:off x="10046677" y="198560"/>
            <a:ext cx="2145323" cy="396526"/>
          </a:xfrm>
          <a:solidFill>
            <a:schemeClr val="bg1"/>
          </a:solidFill>
        </p:spPr>
        <p:txBody>
          <a:bodyPr anchor="ctr" anchorCtr="0">
            <a:normAutofit/>
          </a:bodyPr>
          <a:lstStyle>
            <a:lvl1pPr marL="0" indent="0" algn="l">
              <a:buNone/>
              <a:defRPr sz="1200" b="1">
                <a:solidFill>
                  <a:schemeClr val="accent2"/>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DE5A179F-460E-4D5B-8125-494445356F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36769220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D0427F1-AC43-43D3-A78D-479534536DC7}"/>
              </a:ext>
            </a:extLst>
          </p:cNvPr>
          <p:cNvSpPr>
            <a:spLocks noGrp="1"/>
          </p:cNvSpPr>
          <p:nvPr>
            <p:ph type="pic" sz="quarter" idx="14"/>
          </p:nvPr>
        </p:nvSpPr>
        <p:spPr>
          <a:xfrm>
            <a:off x="0" y="0"/>
            <a:ext cx="12192000" cy="6858000"/>
          </a:xfrm>
        </p:spPr>
        <p:txBody>
          <a:bodyPr/>
          <a:lstStyle/>
          <a:p>
            <a:endParaRPr lang="en-GB"/>
          </a:p>
        </p:txBody>
      </p:sp>
      <p:sp>
        <p:nvSpPr>
          <p:cNvPr id="12" name="Rectangle 11">
            <a:extLst>
              <a:ext uri="{FF2B5EF4-FFF2-40B4-BE49-F238E27FC236}">
                <a16:creationId xmlns:a16="http://schemas.microsoft.com/office/drawing/2014/main" id="{D557EC0F-9D5B-A842-8ADB-D3D2606A71E2}"/>
              </a:ext>
            </a:extLst>
          </p:cNvPr>
          <p:cNvSpPr/>
          <p:nvPr userDrawn="1"/>
        </p:nvSpPr>
        <p:spPr>
          <a:xfrm>
            <a:off x="839788" y="0"/>
            <a:ext cx="44065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rial Regular"/>
            </a:endParaRP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1161175"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1DA693ED-D478-1141-ACA0-4C095F31F77D}"/>
              </a:ext>
            </a:extLst>
          </p:cNvPr>
          <p:cNvSpPr>
            <a:spLocks noGrp="1"/>
          </p:cNvSpPr>
          <p:nvPr>
            <p:ph type="body" sz="quarter" idx="11" hasCustomPrompt="1"/>
          </p:nvPr>
        </p:nvSpPr>
        <p:spPr>
          <a:xfrm>
            <a:off x="1176673" y="5395063"/>
            <a:ext cx="3588377" cy="713181"/>
          </a:xfrm>
        </p:spPr>
        <p:txBody>
          <a:bodyPr lIns="0" tIns="46800" rIns="0">
            <a:normAutofit/>
          </a:bodyPr>
          <a:lstStyle>
            <a:lvl1pPr marL="0" indent="0" algn="l">
              <a:buNone/>
              <a:defRPr sz="20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sp>
        <p:nvSpPr>
          <p:cNvPr id="13" name="Title 1">
            <a:extLst>
              <a:ext uri="{FF2B5EF4-FFF2-40B4-BE49-F238E27FC236}">
                <a16:creationId xmlns:a16="http://schemas.microsoft.com/office/drawing/2014/main" id="{82D6015B-AF0F-A34D-9634-381281B11C70}"/>
              </a:ext>
            </a:extLst>
          </p:cNvPr>
          <p:cNvSpPr>
            <a:spLocks noGrp="1"/>
          </p:cNvSpPr>
          <p:nvPr>
            <p:ph type="ctrTitle" hasCustomPrompt="1"/>
          </p:nvPr>
        </p:nvSpPr>
        <p:spPr>
          <a:xfrm>
            <a:off x="1161175" y="3429001"/>
            <a:ext cx="3603875" cy="1947775"/>
          </a:xfrm>
        </p:spPr>
        <p:txBody>
          <a:bodyPr lIns="0" rIns="90000" anchor="b" anchorCtr="0">
            <a:normAutofit/>
          </a:bodyPr>
          <a:lstStyle>
            <a:lvl1pPr algn="l">
              <a:defRPr sz="3600" b="0" i="0">
                <a:solidFill>
                  <a:schemeClr val="bg1"/>
                </a:solidFill>
              </a:defRPr>
            </a:lvl1pPr>
          </a:lstStyle>
          <a:p>
            <a:r>
              <a:rPr lang="en-US"/>
              <a:t>Case Study</a:t>
            </a:r>
          </a:p>
        </p:txBody>
      </p:sp>
      <p:sp>
        <p:nvSpPr>
          <p:cNvPr id="8" name="Text Placeholder 7">
            <a:extLst>
              <a:ext uri="{FF2B5EF4-FFF2-40B4-BE49-F238E27FC236}">
                <a16:creationId xmlns:a16="http://schemas.microsoft.com/office/drawing/2014/main" id="{EBACF2A0-3010-8C41-9F2B-E68CF8818363}"/>
              </a:ext>
            </a:extLst>
          </p:cNvPr>
          <p:cNvSpPr>
            <a:spLocks noGrp="1"/>
          </p:cNvSpPr>
          <p:nvPr>
            <p:ph type="body" sz="quarter" idx="13"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8A3164FE-20CA-4A34-9404-23F6A7D588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67427608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5D5998-8951-6447-A442-7720304EED94}"/>
              </a:ext>
            </a:extLst>
          </p:cNvPr>
          <p:cNvSpPr/>
          <p:nvPr userDrawn="1"/>
        </p:nvSpPr>
        <p:spPr>
          <a:xfrm>
            <a:off x="0" y="0"/>
            <a:ext cx="12192000" cy="6858000"/>
          </a:xfrm>
          <a:prstGeom prst="rect">
            <a:avLst/>
          </a:prstGeom>
          <a:gradFill>
            <a:gsLst>
              <a:gs pos="1000">
                <a:schemeClr val="bg2">
                  <a:lumMod val="0"/>
                  <a:alpha val="0"/>
                </a:schemeClr>
              </a:gs>
              <a:gs pos="30000">
                <a:srgbClr val="000000">
                  <a:alpha val="39000"/>
                </a:srgbClr>
              </a:gs>
              <a:gs pos="64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pic>
        <p:nvPicPr>
          <p:cNvPr id="11" name="Picture 10">
            <a:extLst>
              <a:ext uri="{FF2B5EF4-FFF2-40B4-BE49-F238E27FC236}">
                <a16:creationId xmlns:a16="http://schemas.microsoft.com/office/drawing/2014/main" id="{8A1FB397-B9A1-4C70-9C6F-034A8DF841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0" y="5886618"/>
            <a:ext cx="2195810" cy="748538"/>
          </a:xfrm>
          <a:prstGeom prst="rect">
            <a:avLst/>
          </a:prstGeom>
        </p:spPr>
      </p:pic>
      <p:grpSp>
        <p:nvGrpSpPr>
          <p:cNvPr id="12" name="Group 11">
            <a:extLst>
              <a:ext uri="{FF2B5EF4-FFF2-40B4-BE49-F238E27FC236}">
                <a16:creationId xmlns:a16="http://schemas.microsoft.com/office/drawing/2014/main" id="{C198BAFA-1D9D-4001-96E1-A8F0F730A21C}"/>
              </a:ext>
            </a:extLst>
          </p:cNvPr>
          <p:cNvGrpSpPr/>
          <p:nvPr userDrawn="1"/>
        </p:nvGrpSpPr>
        <p:grpSpPr>
          <a:xfrm rot="10800000">
            <a:off x="6364098" y="158730"/>
            <a:ext cx="5827902" cy="2016977"/>
            <a:chOff x="-1" y="4663945"/>
            <a:chExt cx="5827902" cy="2016977"/>
          </a:xfrm>
        </p:grpSpPr>
        <p:sp>
          <p:nvSpPr>
            <p:cNvPr id="13" name="Rectangle 12">
              <a:extLst>
                <a:ext uri="{FF2B5EF4-FFF2-40B4-BE49-F238E27FC236}">
                  <a16:creationId xmlns:a16="http://schemas.microsoft.com/office/drawing/2014/main" id="{074AE5CD-7C6E-46CD-8F8B-B18E70997901}"/>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5" name="Rectangle 14">
              <a:extLst>
                <a:ext uri="{FF2B5EF4-FFF2-40B4-BE49-F238E27FC236}">
                  <a16:creationId xmlns:a16="http://schemas.microsoft.com/office/drawing/2014/main" id="{B43E799B-B396-4109-BF6B-FC21B7E76942}"/>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6" name="Rectangle 15">
              <a:extLst>
                <a:ext uri="{FF2B5EF4-FFF2-40B4-BE49-F238E27FC236}">
                  <a16:creationId xmlns:a16="http://schemas.microsoft.com/office/drawing/2014/main" id="{7707DFEE-5FCC-48E7-B22A-F523C3ED93F8}"/>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D997D6F9-D003-4817-B270-A7D618DDFC32}"/>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8" name="Rectangle 17">
              <a:extLst>
                <a:ext uri="{FF2B5EF4-FFF2-40B4-BE49-F238E27FC236}">
                  <a16:creationId xmlns:a16="http://schemas.microsoft.com/office/drawing/2014/main" id="{85F37015-2A7D-4E00-BD30-06DDA8FE310F}"/>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
        <p:nvSpPr>
          <p:cNvPr id="19" name="Shape 488">
            <a:extLst>
              <a:ext uri="{FF2B5EF4-FFF2-40B4-BE49-F238E27FC236}">
                <a16:creationId xmlns:a16="http://schemas.microsoft.com/office/drawing/2014/main" id="{0F989A14-ADE0-4321-8CDF-5AF1735596C0}"/>
              </a:ext>
            </a:extLst>
          </p:cNvPr>
          <p:cNvSpPr/>
          <p:nvPr userDrawn="1"/>
        </p:nvSpPr>
        <p:spPr>
          <a:xfrm>
            <a:off x="839788" y="1552252"/>
            <a:ext cx="9182648" cy="1041630"/>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b">
            <a:spAutoFit/>
          </a:bodyPr>
          <a:lstStyle/>
          <a:p>
            <a:pPr algn="l" hangingPunct="0">
              <a:lnSpc>
                <a:spcPct val="100000"/>
              </a:lnSpc>
              <a:tabLst>
                <a:tab pos="2660650" algn="l"/>
              </a:tabLst>
              <a:defRPr sz="6500">
                <a:solidFill>
                  <a:srgbClr val="16B8F2"/>
                </a:solidFill>
                <a:latin typeface="Avenir Next Medium"/>
                <a:ea typeface="Avenir Next Medium"/>
                <a:cs typeface="Avenir Next Medium"/>
                <a:sym typeface="Avenir Next Medium"/>
              </a:defRPr>
            </a:pPr>
            <a:r>
              <a:rPr lang="en-GB" sz="3600" b="1" kern="0" cap="none">
                <a:solidFill>
                  <a:schemeClr val="bg1"/>
                </a:solidFill>
                <a:latin typeface="Century Gothic" panose="020B0502020202020204" pitchFamily="34" charset="0"/>
                <a:ea typeface="Avenir Next Medium"/>
                <a:cs typeface="Arial" panose="020B0604020202020204" pitchFamily="34" charset="0"/>
                <a:sym typeface="Avenir Next Medium"/>
              </a:rPr>
              <a:t>Thank you</a:t>
            </a:r>
          </a:p>
          <a:p>
            <a:pPr algn="l" hangingPunct="0">
              <a:lnSpc>
                <a:spcPct val="100000"/>
              </a:lnSpc>
              <a:tabLst>
                <a:tab pos="2660650" algn="l"/>
              </a:tabLst>
              <a:defRPr sz="6500">
                <a:solidFill>
                  <a:srgbClr val="16B8F2"/>
                </a:solidFill>
                <a:latin typeface="Avenir Next Medium"/>
                <a:ea typeface="Avenir Next Medium"/>
                <a:cs typeface="Avenir Next Medium"/>
                <a:sym typeface="Avenir Next Medium"/>
              </a:defRPr>
            </a:pPr>
            <a:r>
              <a:rPr lang="en-GB" sz="2700" b="0" kern="0" cap="none">
                <a:solidFill>
                  <a:schemeClr val="bg1"/>
                </a:solidFill>
                <a:latin typeface="Century Gothic" panose="020B0502020202020204" pitchFamily="34" charset="0"/>
                <a:ea typeface="Avenir Next Medium"/>
                <a:cs typeface="Arial" panose="020B0604020202020204" pitchFamily="34" charset="0"/>
                <a:sym typeface="Avenir Next Medium"/>
              </a:rPr>
              <a:t>For any queries contact:</a:t>
            </a:r>
          </a:p>
        </p:txBody>
      </p:sp>
      <p:cxnSp>
        <p:nvCxnSpPr>
          <p:cNvPr id="21" name="Straight Connector 20">
            <a:extLst>
              <a:ext uri="{FF2B5EF4-FFF2-40B4-BE49-F238E27FC236}">
                <a16:creationId xmlns:a16="http://schemas.microsoft.com/office/drawing/2014/main" id="{0D6EADF2-E5F2-4CBB-99DC-2507308D54D9}"/>
              </a:ext>
            </a:extLst>
          </p:cNvPr>
          <p:cNvCxnSpPr/>
          <p:nvPr userDrawn="1"/>
        </p:nvCxnSpPr>
        <p:spPr>
          <a:xfrm>
            <a:off x="897844" y="2701160"/>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57793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ase study with detai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0325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3" name="Picture Placeholder 2">
            <a:extLst>
              <a:ext uri="{FF2B5EF4-FFF2-40B4-BE49-F238E27FC236}">
                <a16:creationId xmlns:a16="http://schemas.microsoft.com/office/drawing/2014/main" id="{9CFE6261-FC2E-4405-9537-E6BD57679336}"/>
              </a:ext>
            </a:extLst>
          </p:cNvPr>
          <p:cNvSpPr>
            <a:spLocks noGrp="1"/>
          </p:cNvSpPr>
          <p:nvPr>
            <p:ph type="pic" sz="quarter" idx="15"/>
          </p:nvPr>
        </p:nvSpPr>
        <p:spPr>
          <a:xfrm>
            <a:off x="188913" y="6059488"/>
            <a:ext cx="1300162" cy="798512"/>
          </a:xfrm>
        </p:spPr>
        <p:txBody>
          <a:bodyPr/>
          <a:lstStyle/>
          <a:p>
            <a:endParaRPr lang="en-GB"/>
          </a:p>
        </p:txBody>
      </p:sp>
    </p:spTree>
    <p:extLst>
      <p:ext uri="{BB962C8B-B14F-4D97-AF65-F5344CB8AC3E}">
        <p14:creationId xmlns:p14="http://schemas.microsoft.com/office/powerpoint/2010/main" val="34684481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0AECA7-AF4E-3744-93DC-D382FCA17F71}"/>
              </a:ext>
            </a:extLst>
          </p:cNvPr>
          <p:cNvSpPr>
            <a:spLocks noGrp="1"/>
          </p:cNvSpPr>
          <p:nvPr>
            <p:ph type="ctrTitle" hasCustomPrompt="1"/>
          </p:nvPr>
        </p:nvSpPr>
        <p:spPr>
          <a:xfrm>
            <a:off x="839788" y="4135765"/>
            <a:ext cx="9144000" cy="1308967"/>
          </a:xfrm>
        </p:spPr>
        <p:txBody>
          <a:bodyPr lIns="0" tIns="46800" rIns="0" anchor="b" anchorCtr="0">
            <a:normAutofit/>
          </a:bodyPr>
          <a:lstStyle>
            <a:lvl1pPr algn="l">
              <a:defRPr sz="3600" b="0" i="0">
                <a:solidFill>
                  <a:schemeClr val="bg1"/>
                </a:solidFill>
              </a:defRPr>
            </a:lvl1pPr>
          </a:lstStyle>
          <a:p>
            <a:r>
              <a:rPr lang="en-US"/>
              <a:t>Title goes here in sentence case</a:t>
            </a:r>
          </a:p>
        </p:txBody>
      </p:sp>
      <p:sp>
        <p:nvSpPr>
          <p:cNvPr id="5" name="Text Placeholder 7">
            <a:extLst>
              <a:ext uri="{FF2B5EF4-FFF2-40B4-BE49-F238E27FC236}">
                <a16:creationId xmlns:a16="http://schemas.microsoft.com/office/drawing/2014/main" id="{2647EEFE-F61E-8D4D-BFD8-6C9179CAFBE7}"/>
              </a:ext>
            </a:extLst>
          </p:cNvPr>
          <p:cNvSpPr>
            <a:spLocks noGrp="1"/>
          </p:cNvSpPr>
          <p:nvPr>
            <p:ph type="body" sz="quarter" idx="10" hasCustomPrompt="1"/>
          </p:nvPr>
        </p:nvSpPr>
        <p:spPr>
          <a:xfrm>
            <a:off x="855286" y="5492353"/>
            <a:ext cx="9144000" cy="615891"/>
          </a:xfrm>
        </p:spPr>
        <p:txBody>
          <a:bodyPr lIns="0" tIns="46800" rIns="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6" name="Straight Connector 5">
            <a:extLst>
              <a:ext uri="{FF2B5EF4-FFF2-40B4-BE49-F238E27FC236}">
                <a16:creationId xmlns:a16="http://schemas.microsoft.com/office/drawing/2014/main" id="{0547E53F-18E3-5B4B-AF6E-F046718A3E88}"/>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C06661B-0D86-8341-AF05-98461EFCBDE7}"/>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grpSp>
        <p:nvGrpSpPr>
          <p:cNvPr id="16" name="Group 15">
            <a:extLst>
              <a:ext uri="{FF2B5EF4-FFF2-40B4-BE49-F238E27FC236}">
                <a16:creationId xmlns:a16="http://schemas.microsoft.com/office/drawing/2014/main" id="{A3C36639-A0D3-B343-9EC1-C30D71FACB89}"/>
              </a:ext>
            </a:extLst>
          </p:cNvPr>
          <p:cNvGrpSpPr/>
          <p:nvPr userDrawn="1"/>
        </p:nvGrpSpPr>
        <p:grpSpPr>
          <a:xfrm rot="10800000">
            <a:off x="6364098" y="158730"/>
            <a:ext cx="5827902" cy="2016977"/>
            <a:chOff x="-1" y="4663945"/>
            <a:chExt cx="5827902" cy="2016977"/>
          </a:xfrm>
        </p:grpSpPr>
        <p:sp>
          <p:nvSpPr>
            <p:cNvPr id="17" name="Rectangle 16">
              <a:extLst>
                <a:ext uri="{FF2B5EF4-FFF2-40B4-BE49-F238E27FC236}">
                  <a16:creationId xmlns:a16="http://schemas.microsoft.com/office/drawing/2014/main" id="{DD6A30C6-1986-2A46-BB45-4A3FCB176B65}"/>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8" name="Rectangle 17">
              <a:extLst>
                <a:ext uri="{FF2B5EF4-FFF2-40B4-BE49-F238E27FC236}">
                  <a16:creationId xmlns:a16="http://schemas.microsoft.com/office/drawing/2014/main" id="{E6026631-1277-BF4F-A76A-8BB81F73A982}"/>
                </a:ext>
              </a:extLst>
            </p:cNvPr>
            <p:cNvSpPr/>
            <p:nvPr userDrawn="1"/>
          </p:nvSpPr>
          <p:spPr>
            <a:xfrm>
              <a:off x="-1" y="5062957"/>
              <a:ext cx="3940234" cy="622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9" name="Rectangle 18">
              <a:extLst>
                <a:ext uri="{FF2B5EF4-FFF2-40B4-BE49-F238E27FC236}">
                  <a16:creationId xmlns:a16="http://schemas.microsoft.com/office/drawing/2014/main" id="{989AB861-3CB5-744A-9693-E9A428FAA04F}"/>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0" name="Rectangle 19">
              <a:extLst>
                <a:ext uri="{FF2B5EF4-FFF2-40B4-BE49-F238E27FC236}">
                  <a16:creationId xmlns:a16="http://schemas.microsoft.com/office/drawing/2014/main" id="{87DD09F2-7B15-204F-82B4-A5596C940865}"/>
                </a:ext>
              </a:extLst>
            </p:cNvPr>
            <p:cNvSpPr/>
            <p:nvPr userDrawn="1"/>
          </p:nvSpPr>
          <p:spPr>
            <a:xfrm>
              <a:off x="488" y="6406846"/>
              <a:ext cx="1202086" cy="27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417D3FAA-205B-B546-B2E9-27E2ED10788B}"/>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3" name="Picture 12">
            <a:extLst>
              <a:ext uri="{FF2B5EF4-FFF2-40B4-BE49-F238E27FC236}">
                <a16:creationId xmlns:a16="http://schemas.microsoft.com/office/drawing/2014/main" id="{DA9C7878-CC6E-41F1-8908-9A25C5E0FB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365572739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6096000" y="0"/>
            <a:ext cx="6094413" cy="68580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4135765"/>
            <a:ext cx="4988114" cy="1308967"/>
          </a:xfrm>
        </p:spPr>
        <p:txBody>
          <a:bodyPr lIns="0" rIns="90000" anchor="b" anchorCtr="0">
            <a:normAutofit/>
          </a:bodyPr>
          <a:lstStyle>
            <a:lvl1pPr algn="l">
              <a:defRPr sz="3600"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5492353"/>
            <a:ext cx="4988114" cy="615891"/>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grpSp>
        <p:nvGrpSpPr>
          <p:cNvPr id="14" name="Group 13">
            <a:extLst>
              <a:ext uri="{FF2B5EF4-FFF2-40B4-BE49-F238E27FC236}">
                <a16:creationId xmlns:a16="http://schemas.microsoft.com/office/drawing/2014/main" id="{8576F6D8-04E6-4CE9-B4D9-B3626D555DFA}"/>
              </a:ext>
            </a:extLst>
          </p:cNvPr>
          <p:cNvGrpSpPr/>
          <p:nvPr userDrawn="1"/>
        </p:nvGrpSpPr>
        <p:grpSpPr>
          <a:xfrm rot="10800000">
            <a:off x="6364098" y="158730"/>
            <a:ext cx="5827902" cy="2016977"/>
            <a:chOff x="-1" y="4663945"/>
            <a:chExt cx="5827902" cy="2016977"/>
          </a:xfrm>
        </p:grpSpPr>
        <p:sp>
          <p:nvSpPr>
            <p:cNvPr id="15" name="Rectangle 14">
              <a:extLst>
                <a:ext uri="{FF2B5EF4-FFF2-40B4-BE49-F238E27FC236}">
                  <a16:creationId xmlns:a16="http://schemas.microsoft.com/office/drawing/2014/main" id="{970905CF-5B59-45F5-B84E-53FD0B09A022}"/>
                </a:ext>
              </a:extLst>
            </p:cNvPr>
            <p:cNvSpPr/>
            <p:nvPr userDrawn="1"/>
          </p:nvSpPr>
          <p:spPr>
            <a:xfrm>
              <a:off x="-1" y="4663945"/>
              <a:ext cx="2094807" cy="273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6" name="Rectangle 15">
              <a:extLst>
                <a:ext uri="{FF2B5EF4-FFF2-40B4-BE49-F238E27FC236}">
                  <a16:creationId xmlns:a16="http://schemas.microsoft.com/office/drawing/2014/main" id="{65CF1406-7966-4B38-B56A-B8362D2CE837}"/>
                </a:ext>
              </a:extLst>
            </p:cNvPr>
            <p:cNvSpPr/>
            <p:nvPr userDrawn="1"/>
          </p:nvSpPr>
          <p:spPr>
            <a:xfrm>
              <a:off x="-1" y="5062957"/>
              <a:ext cx="3940234" cy="622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7" name="Rectangle 16">
              <a:extLst>
                <a:ext uri="{FF2B5EF4-FFF2-40B4-BE49-F238E27FC236}">
                  <a16:creationId xmlns:a16="http://schemas.microsoft.com/office/drawing/2014/main" id="{A2EDD120-CEFA-4232-9A2E-A4C595E10064}"/>
                </a:ext>
              </a:extLst>
            </p:cNvPr>
            <p:cNvSpPr/>
            <p:nvPr userDrawn="1"/>
          </p:nvSpPr>
          <p:spPr>
            <a:xfrm>
              <a:off x="2121" y="5822060"/>
              <a:ext cx="5825780" cy="4680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Rectangle 23">
              <a:extLst>
                <a:ext uri="{FF2B5EF4-FFF2-40B4-BE49-F238E27FC236}">
                  <a16:creationId xmlns:a16="http://schemas.microsoft.com/office/drawing/2014/main" id="{9FEC6D0C-3CE4-41F1-9B3F-1EA602C2D1AE}"/>
                </a:ext>
              </a:extLst>
            </p:cNvPr>
            <p:cNvSpPr/>
            <p:nvPr userDrawn="1"/>
          </p:nvSpPr>
          <p:spPr>
            <a:xfrm>
              <a:off x="488" y="6406846"/>
              <a:ext cx="1202086" cy="2740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6" name="Rectangle 25">
              <a:extLst>
                <a:ext uri="{FF2B5EF4-FFF2-40B4-BE49-F238E27FC236}">
                  <a16:creationId xmlns:a16="http://schemas.microsoft.com/office/drawing/2014/main" id="{B9369D5A-16CB-4060-A616-BFC89AE10A96}"/>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Tree>
    <p:extLst>
      <p:ext uri="{BB962C8B-B14F-4D97-AF65-F5344CB8AC3E}">
        <p14:creationId xmlns:p14="http://schemas.microsoft.com/office/powerpoint/2010/main" val="269335782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i="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hasCustomPrompt="1"/>
          </p:nvPr>
        </p:nvSpPr>
        <p:spPr>
          <a:xfrm>
            <a:off x="839788" y="1825625"/>
            <a:ext cx="10514012" cy="4351338"/>
          </a:xfrm>
        </p:spPr>
        <p:txBody>
          <a:bodyPr/>
          <a:lstStyle>
            <a:lvl1pPr marL="0" indent="0">
              <a:buNone/>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Body in grey and sentence case. Use teal to highlight text where needed</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43B7C36F-0265-244B-A85E-BDFF792A3826}"/>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E11A222F-14AE-3E47-8640-1AB5B516D46C}"/>
              </a:ext>
            </a:extLst>
          </p:cNvPr>
          <p:cNvSpPr>
            <a:spLocks noGrp="1"/>
          </p:cNvSpPr>
          <p:nvPr>
            <p:ph type="body" sz="quarter" idx="13" hasCustomPrompt="1"/>
          </p:nvPr>
        </p:nvSpPr>
        <p:spPr>
          <a:xfrm>
            <a:off x="10046677" y="198560"/>
            <a:ext cx="2145323" cy="396526"/>
          </a:xfrm>
          <a:solidFill>
            <a:schemeClr val="accent4"/>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59FF9A8A-2AEB-46C6-8ACF-464653CA05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518673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hasCustomPrompt="1"/>
          </p:nvPr>
        </p:nvSpPr>
        <p:spPr>
          <a:xfrm>
            <a:off x="5320145" y="368300"/>
            <a:ext cx="6033655" cy="5808663"/>
          </a:xfrm>
        </p:spPr>
        <p:txBody>
          <a:bodyPr anchor="ctr" anchorCtr="0"/>
          <a:lstStyle>
            <a:lvl1pPr marL="0" indent="0">
              <a:buNone/>
              <a:defRPr b="0" i="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TITLES SHOULD BE TEAL AND IN CAPITALS</a:t>
            </a:r>
          </a:p>
          <a:p>
            <a:pPr lvl="0"/>
            <a:r>
              <a:rPr lang="en-US"/>
              <a:t>Body in grey and sentence case. Use blue to highlight text where needed</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7"/>
          </a:xfrm>
        </p:spPr>
        <p:txBody>
          <a:bodyPr lIns="0" tIns="46800" rIns="0" anchor="b" anchorCtr="0"/>
          <a:lstStyle>
            <a:lvl1pPr algn="l">
              <a:defRPr b="0" i="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04C0AA99-5093-3C4E-9A62-9463AC235998}"/>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endParaRPr lang="en-GB"/>
          </a:p>
        </p:txBody>
      </p:sp>
      <p:sp>
        <p:nvSpPr>
          <p:cNvPr id="9" name="Text Placeholder 7">
            <a:extLst>
              <a:ext uri="{FF2B5EF4-FFF2-40B4-BE49-F238E27FC236}">
                <a16:creationId xmlns:a16="http://schemas.microsoft.com/office/drawing/2014/main" id="{A9082EEB-50C9-7A4E-A2C0-8C0572E5B07C}"/>
              </a:ext>
            </a:extLst>
          </p:cNvPr>
          <p:cNvSpPr>
            <a:spLocks noGrp="1"/>
          </p:cNvSpPr>
          <p:nvPr>
            <p:ph type="body" sz="quarter" idx="13" hasCustomPrompt="1"/>
          </p:nvPr>
        </p:nvSpPr>
        <p:spPr>
          <a:xfrm>
            <a:off x="10046677" y="198560"/>
            <a:ext cx="2145323" cy="396526"/>
          </a:xfrm>
          <a:solidFill>
            <a:schemeClr val="accent4"/>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224D7B13-AB96-44C9-8795-873692F9E8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26204506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i="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08157661-A836-9D42-A657-8592DE628890}"/>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107919A7-B555-4B49-BFE1-7AC14CCB358D}"/>
              </a:ext>
            </a:extLst>
          </p:cNvPr>
          <p:cNvSpPr>
            <a:spLocks noGrp="1"/>
          </p:cNvSpPr>
          <p:nvPr>
            <p:ph type="body" sz="quarter" idx="15" hasCustomPrompt="1"/>
          </p:nvPr>
        </p:nvSpPr>
        <p:spPr>
          <a:xfrm>
            <a:off x="10046677" y="198560"/>
            <a:ext cx="2145323" cy="396526"/>
          </a:xfrm>
          <a:solidFill>
            <a:schemeClr val="accent4"/>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9FD79973-89E8-43CE-B385-28D922318D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5680701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p:spPr>
        <p:txBody>
          <a:bodyPr/>
          <a:lstStyle>
            <a:lvl1pPr>
              <a:defRPr b="0" i="0"/>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6096000" y="0"/>
            <a:ext cx="1033220"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6" name="Footer Placeholder 2">
            <a:extLst>
              <a:ext uri="{FF2B5EF4-FFF2-40B4-BE49-F238E27FC236}">
                <a16:creationId xmlns:a16="http://schemas.microsoft.com/office/drawing/2014/main" id="{CE466497-4F56-584F-B47C-3C7D6CBA9962}"/>
              </a:ext>
            </a:extLst>
          </p:cNvPr>
          <p:cNvSpPr>
            <a:spLocks noGrp="1"/>
          </p:cNvSpPr>
          <p:nvPr>
            <p:ph type="ftr" sz="quarter" idx="11"/>
          </p:nvPr>
        </p:nvSpPr>
        <p:spPr>
          <a:xfrm>
            <a:off x="7263379" y="6356350"/>
            <a:ext cx="4114800" cy="365125"/>
          </a:xfrm>
        </p:spPr>
        <p:txBody>
          <a:bodyPr/>
          <a:lstStyle>
            <a:lvl1pPr algn="l">
              <a:defRPr>
                <a:solidFill>
                  <a:schemeClr val="tx1"/>
                </a:solidFill>
              </a:defRPr>
            </a:lvl1pPr>
          </a:lstStyle>
          <a:p>
            <a:endParaRPr lang="en-GB"/>
          </a:p>
        </p:txBody>
      </p:sp>
      <p:sp>
        <p:nvSpPr>
          <p:cNvPr id="7" name="Text Placeholder 7">
            <a:extLst>
              <a:ext uri="{FF2B5EF4-FFF2-40B4-BE49-F238E27FC236}">
                <a16:creationId xmlns:a16="http://schemas.microsoft.com/office/drawing/2014/main" id="{22FF0EEB-FE7F-9141-A8BA-531C5146E019}"/>
              </a:ext>
            </a:extLst>
          </p:cNvPr>
          <p:cNvSpPr>
            <a:spLocks noGrp="1"/>
          </p:cNvSpPr>
          <p:nvPr>
            <p:ph type="body" sz="quarter" idx="13" hasCustomPrompt="1"/>
          </p:nvPr>
        </p:nvSpPr>
        <p:spPr>
          <a:xfrm>
            <a:off x="10046677" y="198560"/>
            <a:ext cx="2145323" cy="396526"/>
          </a:xfrm>
          <a:solidFill>
            <a:schemeClr val="accent4"/>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8" name="Picture 7">
            <a:extLst>
              <a:ext uri="{FF2B5EF4-FFF2-40B4-BE49-F238E27FC236}">
                <a16:creationId xmlns:a16="http://schemas.microsoft.com/office/drawing/2014/main" id="{C3F25EC1-26B3-4F10-8893-4F58689A7B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9" name="Text Placeholder 8">
            <a:extLst>
              <a:ext uri="{FF2B5EF4-FFF2-40B4-BE49-F238E27FC236}">
                <a16:creationId xmlns:a16="http://schemas.microsoft.com/office/drawing/2014/main" id="{828D721B-7FBA-4367-A0C1-9E69F439F8B2}"/>
              </a:ext>
            </a:extLst>
          </p:cNvPr>
          <p:cNvSpPr>
            <a:spLocks noGrp="1"/>
          </p:cNvSpPr>
          <p:nvPr>
            <p:ph type="body" sz="quarter" idx="15"/>
          </p:nvPr>
        </p:nvSpPr>
        <p:spPr>
          <a:xfrm>
            <a:off x="7439186" y="368300"/>
            <a:ext cx="3913027" cy="612549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101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content and large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7934297" y="368300"/>
            <a:ext cx="3417916" cy="941161"/>
          </a:xfrm>
        </p:spPr>
        <p:txBody>
          <a:bodyPr lIns="0" tIns="46800" rIns="0" anchor="b" anchorCtr="0"/>
          <a:lstStyle>
            <a:lvl1pPr algn="l">
              <a:defRPr b="0" i="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7935885" y="1404175"/>
            <a:ext cx="1543792"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7934297" y="1823661"/>
            <a:ext cx="3417916"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7733654" cy="6858000"/>
          </a:xfrm>
        </p:spPr>
        <p:txBody>
          <a:bodyPr/>
          <a:lstStyle>
            <a:lvl1pPr>
              <a:defRPr b="0" i="0"/>
            </a:lvl1pPr>
          </a:lstStyle>
          <a:p>
            <a:endParaRPr lang="en-US"/>
          </a:p>
        </p:txBody>
      </p:sp>
      <p:sp>
        <p:nvSpPr>
          <p:cNvPr id="8" name="Footer Placeholder 2">
            <a:extLst>
              <a:ext uri="{FF2B5EF4-FFF2-40B4-BE49-F238E27FC236}">
                <a16:creationId xmlns:a16="http://schemas.microsoft.com/office/drawing/2014/main" id="{D0814809-9B5B-4D4B-940B-7B59716494EF}"/>
              </a:ext>
            </a:extLst>
          </p:cNvPr>
          <p:cNvSpPr>
            <a:spLocks noGrp="1"/>
          </p:cNvSpPr>
          <p:nvPr>
            <p:ph type="ftr" sz="quarter" idx="11"/>
          </p:nvPr>
        </p:nvSpPr>
        <p:spPr>
          <a:xfrm>
            <a:off x="7914197" y="6356350"/>
            <a:ext cx="4114800" cy="365125"/>
          </a:xfrm>
        </p:spPr>
        <p:txBody>
          <a:bodyPr/>
          <a:lstStyle>
            <a:lvl1pPr algn="l">
              <a:defRPr>
                <a:solidFill>
                  <a:schemeClr val="tx1"/>
                </a:solidFill>
              </a:defRPr>
            </a:lvl1pPr>
          </a:lstStyle>
          <a:p>
            <a:endParaRPr lang="en-GB"/>
          </a:p>
        </p:txBody>
      </p:sp>
      <p:sp>
        <p:nvSpPr>
          <p:cNvPr id="12" name="Text Placeholder 7">
            <a:extLst>
              <a:ext uri="{FF2B5EF4-FFF2-40B4-BE49-F238E27FC236}">
                <a16:creationId xmlns:a16="http://schemas.microsoft.com/office/drawing/2014/main" id="{692C6EBC-4EF0-9D49-A7A3-28A484FF012A}"/>
              </a:ext>
            </a:extLst>
          </p:cNvPr>
          <p:cNvSpPr>
            <a:spLocks noGrp="1"/>
          </p:cNvSpPr>
          <p:nvPr>
            <p:ph type="body" sz="quarter" idx="15" hasCustomPrompt="1"/>
          </p:nvPr>
        </p:nvSpPr>
        <p:spPr>
          <a:xfrm>
            <a:off x="10046677" y="198560"/>
            <a:ext cx="2145323" cy="396526"/>
          </a:xfrm>
          <a:solidFill>
            <a:schemeClr val="accent4"/>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86E3A1C1-0F92-45CD-B27D-BF257F137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626226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accent4"/>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2616200" y="2247524"/>
            <a:ext cx="6959600" cy="2278063"/>
          </a:xfrm>
        </p:spPr>
        <p:txBody>
          <a:bodyPr vert="horz" lIns="91440" tIns="45720" rIns="91440" bIns="45720" rtlCol="0" anchor="ctr" anchorCtr="0">
            <a:normAutofit/>
          </a:bodyPr>
          <a:lstStyle>
            <a:lvl1pPr>
              <a:defRPr lang="en-US" sz="3200" dirty="0">
                <a:solidFill>
                  <a:schemeClr val="bg1"/>
                </a:solidFill>
                <a:latin typeface="Century Gothic" panose="020B0502020202020204" pitchFamily="34" charset="0"/>
              </a:defRPr>
            </a:lvl1pPr>
          </a:lstStyle>
          <a:p>
            <a:pPr marL="0" lvl="0" indent="0" algn="ctr">
              <a:buNone/>
            </a:pPr>
            <a:r>
              <a:rPr lang="en-US"/>
              <a:t>Edit Master text styles</a:t>
            </a:r>
          </a:p>
        </p:txBody>
      </p:sp>
      <p:sp>
        <p:nvSpPr>
          <p:cNvPr id="5" name="Footer Placeholder 2">
            <a:extLst>
              <a:ext uri="{FF2B5EF4-FFF2-40B4-BE49-F238E27FC236}">
                <a16:creationId xmlns:a16="http://schemas.microsoft.com/office/drawing/2014/main" id="{1F5F8D30-A03A-D544-B5AD-69373305929E}"/>
              </a:ext>
            </a:extLst>
          </p:cNvPr>
          <p:cNvSpPr>
            <a:spLocks noGrp="1"/>
          </p:cNvSpPr>
          <p:nvPr>
            <p:ph type="ftr" sz="quarter" idx="11"/>
          </p:nvPr>
        </p:nvSpPr>
        <p:spPr>
          <a:xfrm>
            <a:off x="222513" y="6356350"/>
            <a:ext cx="4114800" cy="365125"/>
          </a:xfrm>
        </p:spPr>
        <p:txBody>
          <a:bodyPr/>
          <a:lstStyle>
            <a:lvl1pPr algn="l">
              <a:defRPr>
                <a:solidFill>
                  <a:schemeClr val="bg1"/>
                </a:solidFill>
              </a:defRPr>
            </a:lvl1pPr>
          </a:lstStyle>
          <a:p>
            <a:endParaRPr lang="en-GB"/>
          </a:p>
        </p:txBody>
      </p:sp>
      <p:sp>
        <p:nvSpPr>
          <p:cNvPr id="7" name="Text Placeholder 7">
            <a:extLst>
              <a:ext uri="{FF2B5EF4-FFF2-40B4-BE49-F238E27FC236}">
                <a16:creationId xmlns:a16="http://schemas.microsoft.com/office/drawing/2014/main" id="{B8D6D6B4-8A22-4B4E-A242-51FD705E726F}"/>
              </a:ext>
            </a:extLst>
          </p:cNvPr>
          <p:cNvSpPr>
            <a:spLocks noGrp="1"/>
          </p:cNvSpPr>
          <p:nvPr>
            <p:ph type="body" sz="quarter" idx="13" hasCustomPrompt="1"/>
          </p:nvPr>
        </p:nvSpPr>
        <p:spPr>
          <a:xfrm>
            <a:off x="10046677" y="198560"/>
            <a:ext cx="2145323" cy="396526"/>
          </a:xfrm>
          <a:solidFill>
            <a:schemeClr val="bg1"/>
          </a:solidFill>
        </p:spPr>
        <p:txBody>
          <a:bodyPr anchor="ctr" anchorCtr="0">
            <a:normAutofit/>
          </a:bodyPr>
          <a:lstStyle>
            <a:lvl1pPr marL="0" indent="0" algn="l">
              <a:buNone/>
              <a:defRPr sz="1200" b="1">
                <a:solidFill>
                  <a:schemeClr val="accent4"/>
                </a:solidFill>
              </a:defRPr>
            </a:lvl1pPr>
          </a:lstStyle>
          <a:p>
            <a:pPr algn="l"/>
            <a:r>
              <a:rPr lang="en-GB" sz="1400">
                <a:latin typeface="Century Gothic" panose="020B0502020202020204" pitchFamily="34" charset="0"/>
              </a:rPr>
              <a:t>Section Title goes here</a:t>
            </a:r>
          </a:p>
        </p:txBody>
      </p:sp>
      <p:pic>
        <p:nvPicPr>
          <p:cNvPr id="8" name="Picture 7">
            <a:extLst>
              <a:ext uri="{FF2B5EF4-FFF2-40B4-BE49-F238E27FC236}">
                <a16:creationId xmlns:a16="http://schemas.microsoft.com/office/drawing/2014/main" id="{CD9F1327-EC79-40D0-8789-90A287A9C1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19566762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D79F4816-7B09-477B-8B8D-195884A17933}"/>
              </a:ext>
            </a:extLst>
          </p:cNvPr>
          <p:cNvSpPr>
            <a:spLocks noGrp="1"/>
          </p:cNvSpPr>
          <p:nvPr>
            <p:ph type="pic" sz="quarter" idx="14"/>
          </p:nvPr>
        </p:nvSpPr>
        <p:spPr>
          <a:xfrm>
            <a:off x="0" y="0"/>
            <a:ext cx="12192000" cy="6858000"/>
          </a:xfrm>
        </p:spPr>
        <p:txBody>
          <a:bodyPr/>
          <a:lstStyle/>
          <a:p>
            <a:endParaRPr lang="en-GB"/>
          </a:p>
        </p:txBody>
      </p:sp>
      <p:sp>
        <p:nvSpPr>
          <p:cNvPr id="12" name="Rectangle 11">
            <a:extLst>
              <a:ext uri="{FF2B5EF4-FFF2-40B4-BE49-F238E27FC236}">
                <a16:creationId xmlns:a16="http://schemas.microsoft.com/office/drawing/2014/main" id="{D557EC0F-9D5B-A842-8ADB-D3D2606A71E2}"/>
              </a:ext>
            </a:extLst>
          </p:cNvPr>
          <p:cNvSpPr/>
          <p:nvPr userDrawn="1"/>
        </p:nvSpPr>
        <p:spPr>
          <a:xfrm>
            <a:off x="839788" y="0"/>
            <a:ext cx="44065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rial Regular"/>
            </a:endParaRP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1161175"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F394CE06-5B9D-8C48-B281-4F5A713B5239}"/>
              </a:ext>
            </a:extLst>
          </p:cNvPr>
          <p:cNvSpPr>
            <a:spLocks noGrp="1"/>
          </p:cNvSpPr>
          <p:nvPr>
            <p:ph type="body" sz="quarter" idx="11" hasCustomPrompt="1"/>
          </p:nvPr>
        </p:nvSpPr>
        <p:spPr>
          <a:xfrm>
            <a:off x="1176673" y="5395063"/>
            <a:ext cx="3588377" cy="713181"/>
          </a:xfrm>
        </p:spPr>
        <p:txBody>
          <a:bodyPr lIns="0" tIns="46800" rIns="0">
            <a:normAutofit/>
          </a:bodyPr>
          <a:lstStyle>
            <a:lvl1pPr marL="0" indent="0" algn="l">
              <a:buNone/>
              <a:defRPr sz="20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sp>
        <p:nvSpPr>
          <p:cNvPr id="13" name="Title 1">
            <a:extLst>
              <a:ext uri="{FF2B5EF4-FFF2-40B4-BE49-F238E27FC236}">
                <a16:creationId xmlns:a16="http://schemas.microsoft.com/office/drawing/2014/main" id="{0C4A2AA2-79F9-9449-A8C6-5C220970C88E}"/>
              </a:ext>
            </a:extLst>
          </p:cNvPr>
          <p:cNvSpPr>
            <a:spLocks noGrp="1"/>
          </p:cNvSpPr>
          <p:nvPr>
            <p:ph type="ctrTitle" hasCustomPrompt="1"/>
          </p:nvPr>
        </p:nvSpPr>
        <p:spPr>
          <a:xfrm>
            <a:off x="1161175" y="3429001"/>
            <a:ext cx="3603875" cy="1947775"/>
          </a:xfrm>
        </p:spPr>
        <p:txBody>
          <a:bodyPr lIns="0" rIns="90000" anchor="b" anchorCtr="0">
            <a:normAutofit/>
          </a:bodyPr>
          <a:lstStyle>
            <a:lvl1pPr algn="l">
              <a:defRPr sz="3600" b="0" i="0">
                <a:solidFill>
                  <a:schemeClr val="bg1"/>
                </a:solidFill>
              </a:defRPr>
            </a:lvl1pPr>
          </a:lstStyle>
          <a:p>
            <a:r>
              <a:rPr lang="en-US"/>
              <a:t>Case Study</a:t>
            </a:r>
          </a:p>
        </p:txBody>
      </p:sp>
      <p:sp>
        <p:nvSpPr>
          <p:cNvPr id="8" name="Text Placeholder 7">
            <a:extLst>
              <a:ext uri="{FF2B5EF4-FFF2-40B4-BE49-F238E27FC236}">
                <a16:creationId xmlns:a16="http://schemas.microsoft.com/office/drawing/2014/main" id="{6E48675E-128B-684C-8CEB-5B0D3ACA99E7}"/>
              </a:ext>
            </a:extLst>
          </p:cNvPr>
          <p:cNvSpPr>
            <a:spLocks noGrp="1"/>
          </p:cNvSpPr>
          <p:nvPr>
            <p:ph type="body" sz="quarter" idx="13" hasCustomPrompt="1"/>
          </p:nvPr>
        </p:nvSpPr>
        <p:spPr>
          <a:xfrm>
            <a:off x="10046677" y="198560"/>
            <a:ext cx="2145323" cy="396526"/>
          </a:xfrm>
          <a:solidFill>
            <a:schemeClr val="accent4"/>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F9AA5D3B-3A3B-4894-82BB-BFB7B844A9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12787638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a_3_section_contents">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12E8C4E9-BEC9-46E4-BC5C-29ABAC692706}"/>
              </a:ext>
            </a:extLst>
          </p:cNvPr>
          <p:cNvSpPr>
            <a:spLocks noGrp="1"/>
          </p:cNvSpPr>
          <p:nvPr>
            <p:ph type="pic" sz="quarter" idx="12"/>
          </p:nvPr>
        </p:nvSpPr>
        <p:spPr>
          <a:xfrm>
            <a:off x="8212137" y="3436567"/>
            <a:ext cx="3979863" cy="3421433"/>
          </a:xfrm>
        </p:spPr>
        <p:txBody>
          <a:bodyPr/>
          <a:lstStyle/>
          <a:p>
            <a:r>
              <a:rPr lang="en-US"/>
              <a:t>Click icon to add picture</a:t>
            </a:r>
            <a:endParaRPr lang="en-GB"/>
          </a:p>
        </p:txBody>
      </p:sp>
      <p:sp>
        <p:nvSpPr>
          <p:cNvPr id="19" name="Picture Placeholder 18">
            <a:extLst>
              <a:ext uri="{FF2B5EF4-FFF2-40B4-BE49-F238E27FC236}">
                <a16:creationId xmlns:a16="http://schemas.microsoft.com/office/drawing/2014/main" id="{796AB8D9-0240-4D6F-866F-52F568A0C991}"/>
              </a:ext>
            </a:extLst>
          </p:cNvPr>
          <p:cNvSpPr>
            <a:spLocks noGrp="1"/>
          </p:cNvSpPr>
          <p:nvPr>
            <p:ph type="pic" sz="quarter" idx="11"/>
          </p:nvPr>
        </p:nvSpPr>
        <p:spPr>
          <a:xfrm>
            <a:off x="4105275" y="0"/>
            <a:ext cx="3979863" cy="3292475"/>
          </a:xfrm>
        </p:spPr>
        <p:txBody>
          <a:bodyPr/>
          <a:lstStyle/>
          <a:p>
            <a:r>
              <a:rPr lang="en-US"/>
              <a:t>Click icon to add picture</a:t>
            </a:r>
            <a:endParaRPr lang="en-GB"/>
          </a:p>
        </p:txBody>
      </p:sp>
      <p:sp>
        <p:nvSpPr>
          <p:cNvPr id="17" name="Picture Placeholder 16">
            <a:extLst>
              <a:ext uri="{FF2B5EF4-FFF2-40B4-BE49-F238E27FC236}">
                <a16:creationId xmlns:a16="http://schemas.microsoft.com/office/drawing/2014/main" id="{8330F4FC-E3DB-4B68-B291-9BEBF8143C5F}"/>
              </a:ext>
            </a:extLst>
          </p:cNvPr>
          <p:cNvSpPr>
            <a:spLocks noGrp="1"/>
          </p:cNvSpPr>
          <p:nvPr>
            <p:ph type="pic" sz="quarter" idx="10"/>
          </p:nvPr>
        </p:nvSpPr>
        <p:spPr>
          <a:xfrm>
            <a:off x="0" y="3417888"/>
            <a:ext cx="3978275" cy="3440112"/>
          </a:xfrm>
        </p:spPr>
        <p:txBody>
          <a:bodyPr/>
          <a:lstStyle/>
          <a:p>
            <a:r>
              <a:rPr lang="en-US"/>
              <a:t>Click icon to add picture</a:t>
            </a:r>
            <a:endParaRPr lang="en-GB"/>
          </a:p>
        </p:txBody>
      </p:sp>
      <p:sp>
        <p:nvSpPr>
          <p:cNvPr id="10" name="Rectangle 9">
            <a:extLst>
              <a:ext uri="{FF2B5EF4-FFF2-40B4-BE49-F238E27FC236}">
                <a16:creationId xmlns:a16="http://schemas.microsoft.com/office/drawing/2014/main" id="{058CBE22-B644-42C8-BCF9-B7228B7B7F84}"/>
              </a:ext>
            </a:extLst>
          </p:cNvPr>
          <p:cNvSpPr/>
          <p:nvPr userDrawn="1"/>
        </p:nvSpPr>
        <p:spPr>
          <a:xfrm>
            <a:off x="0" y="1"/>
            <a:ext cx="3979934" cy="3292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1" name="Rectangle 10">
            <a:extLst>
              <a:ext uri="{FF2B5EF4-FFF2-40B4-BE49-F238E27FC236}">
                <a16:creationId xmlns:a16="http://schemas.microsoft.com/office/drawing/2014/main" id="{71FCB84E-6DE6-4072-BA2C-6C658802FAC9}"/>
              </a:ext>
            </a:extLst>
          </p:cNvPr>
          <p:cNvSpPr/>
          <p:nvPr userDrawn="1"/>
        </p:nvSpPr>
        <p:spPr>
          <a:xfrm>
            <a:off x="8212066" y="0"/>
            <a:ext cx="3979934" cy="32927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2" name="Rectangle 11">
            <a:extLst>
              <a:ext uri="{FF2B5EF4-FFF2-40B4-BE49-F238E27FC236}">
                <a16:creationId xmlns:a16="http://schemas.microsoft.com/office/drawing/2014/main" id="{A7CEC0EF-5454-4271-9E74-859ED46DAB16}"/>
              </a:ext>
            </a:extLst>
          </p:cNvPr>
          <p:cNvSpPr/>
          <p:nvPr userDrawn="1"/>
        </p:nvSpPr>
        <p:spPr>
          <a:xfrm>
            <a:off x="4105112" y="3417898"/>
            <a:ext cx="3979934" cy="3440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6872516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ase study with detai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p:spPr>
        <p:txBody>
          <a:bodyPr lIns="0" tIns="46800" rIns="0" anchor="b" anchorCtr="0"/>
          <a:lstStyle>
            <a:lvl1pPr algn="l">
              <a:defRPr b="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032500"/>
          </a:xfrm>
        </p:spPr>
        <p:txBody>
          <a:bodyPr/>
          <a:lstStyle>
            <a:lvl1pPr>
              <a:defRPr b="0" i="0"/>
            </a:lvl1pPr>
          </a:lstStyle>
          <a:p>
            <a:endParaRPr lang="en-US"/>
          </a:p>
        </p:txBody>
      </p:sp>
      <p:sp>
        <p:nvSpPr>
          <p:cNvPr id="12" name="Footer Placeholder 2">
            <a:extLst>
              <a:ext uri="{FF2B5EF4-FFF2-40B4-BE49-F238E27FC236}">
                <a16:creationId xmlns:a16="http://schemas.microsoft.com/office/drawing/2014/main" id="{AA3B0CBE-8481-3744-9125-68AD8606806C}"/>
              </a:ext>
            </a:extLst>
          </p:cNvPr>
          <p:cNvSpPr>
            <a:spLocks noGrp="1"/>
          </p:cNvSpPr>
          <p:nvPr>
            <p:ph type="ftr" sz="quarter" idx="11"/>
          </p:nvPr>
        </p:nvSpPr>
        <p:spPr>
          <a:xfrm>
            <a:off x="6297477" y="6356350"/>
            <a:ext cx="4114800" cy="365125"/>
          </a:xfrm>
        </p:spPr>
        <p:txBody>
          <a:bodyPr/>
          <a:lstStyle>
            <a:lvl1pPr algn="l">
              <a:defRPr>
                <a:solidFill>
                  <a:schemeClr val="tx1"/>
                </a:solidFill>
              </a:defRPr>
            </a:lvl1pPr>
          </a:lstStyle>
          <a:p>
            <a:fld id="{3128F3E0-9AE2-9540-81E2-55D2952BCFC2}" type="slidenum">
              <a:rPr lang="en-GB" smtClean="0"/>
              <a:pPr/>
              <a:t>‹#›</a:t>
            </a:fld>
            <a:endParaRPr lang="en-GB"/>
          </a:p>
        </p:txBody>
      </p:sp>
      <p:sp>
        <p:nvSpPr>
          <p:cNvPr id="8" name="Text Placeholder 7">
            <a:extLst>
              <a:ext uri="{FF2B5EF4-FFF2-40B4-BE49-F238E27FC236}">
                <a16:creationId xmlns:a16="http://schemas.microsoft.com/office/drawing/2014/main" id="{37DE19C9-4C88-B549-9AF7-9FC2AC2CC918}"/>
              </a:ext>
            </a:extLst>
          </p:cNvPr>
          <p:cNvSpPr>
            <a:spLocks noGrp="1"/>
          </p:cNvSpPr>
          <p:nvPr>
            <p:ph type="body" sz="quarter" idx="12" hasCustomPrompt="1"/>
          </p:nvPr>
        </p:nvSpPr>
        <p:spPr>
          <a:xfrm>
            <a:off x="10046677" y="198560"/>
            <a:ext cx="2145323" cy="396526"/>
          </a:xfrm>
          <a:solidFill>
            <a:schemeClr val="accent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C765EDC1-A2B0-461F-BEA0-F0B592A9C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
        <p:nvSpPr>
          <p:cNvPr id="3" name="Picture Placeholder 2">
            <a:extLst>
              <a:ext uri="{FF2B5EF4-FFF2-40B4-BE49-F238E27FC236}">
                <a16:creationId xmlns:a16="http://schemas.microsoft.com/office/drawing/2014/main" id="{9CFE6261-FC2E-4405-9537-E6BD57679336}"/>
              </a:ext>
            </a:extLst>
          </p:cNvPr>
          <p:cNvSpPr>
            <a:spLocks noGrp="1"/>
          </p:cNvSpPr>
          <p:nvPr>
            <p:ph type="pic" sz="quarter" idx="15"/>
          </p:nvPr>
        </p:nvSpPr>
        <p:spPr>
          <a:xfrm>
            <a:off x="188913" y="6059488"/>
            <a:ext cx="1300162" cy="798512"/>
          </a:xfrm>
        </p:spPr>
        <p:txBody>
          <a:bodyPr/>
          <a:lstStyle/>
          <a:p>
            <a:endParaRPr lang="en-GB"/>
          </a:p>
        </p:txBody>
      </p:sp>
    </p:spTree>
    <p:extLst>
      <p:ext uri="{BB962C8B-B14F-4D97-AF65-F5344CB8AC3E}">
        <p14:creationId xmlns:p14="http://schemas.microsoft.com/office/powerpoint/2010/main" val="4029223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0F6FD2-334E-8B44-BB62-F8AF503F852B}"/>
              </a:ext>
            </a:extLst>
          </p:cNvPr>
          <p:cNvSpPr>
            <a:spLocks noGrp="1"/>
          </p:cNvSpPr>
          <p:nvPr>
            <p:ph type="ctrTitle" hasCustomPrompt="1"/>
          </p:nvPr>
        </p:nvSpPr>
        <p:spPr>
          <a:xfrm>
            <a:off x="839788" y="4135765"/>
            <a:ext cx="9144000" cy="1308967"/>
          </a:xfrm>
        </p:spPr>
        <p:txBody>
          <a:bodyPr anchor="b" anchorCtr="0">
            <a:normAutofit/>
          </a:bodyPr>
          <a:lstStyle>
            <a:lvl1pPr algn="l">
              <a:defRPr sz="3600" b="0" i="0">
                <a:solidFill>
                  <a:schemeClr val="bg1"/>
                </a:solidFill>
              </a:defRPr>
            </a:lvl1pPr>
          </a:lstStyle>
          <a:p>
            <a:r>
              <a:rPr lang="en-US"/>
              <a:t>Title goes here in sentence case</a:t>
            </a:r>
          </a:p>
        </p:txBody>
      </p:sp>
      <p:sp>
        <p:nvSpPr>
          <p:cNvPr id="6" name="Text Placeholder 7">
            <a:extLst>
              <a:ext uri="{FF2B5EF4-FFF2-40B4-BE49-F238E27FC236}">
                <a16:creationId xmlns:a16="http://schemas.microsoft.com/office/drawing/2014/main" id="{6321592F-5031-514B-B239-A98C14B133DF}"/>
              </a:ext>
            </a:extLst>
          </p:cNvPr>
          <p:cNvSpPr>
            <a:spLocks noGrp="1"/>
          </p:cNvSpPr>
          <p:nvPr>
            <p:ph type="body" sz="quarter" idx="10" hasCustomPrompt="1"/>
          </p:nvPr>
        </p:nvSpPr>
        <p:spPr>
          <a:xfrm>
            <a:off x="855286" y="5492353"/>
            <a:ext cx="9144000" cy="615891"/>
          </a:xfrm>
          <a:prstGeom prst="rect">
            <a:avLst/>
          </a:prstGeom>
        </p:spPr>
        <p:txBody>
          <a:bodyPr>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7" name="Straight Connector 6">
            <a:extLst>
              <a:ext uri="{FF2B5EF4-FFF2-40B4-BE49-F238E27FC236}">
                <a16:creationId xmlns:a16="http://schemas.microsoft.com/office/drawing/2014/main" id="{C57483EF-6735-984B-A29D-D056B47E5334}"/>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3049834C-F6FE-1B48-B951-3DCAB0337D09}"/>
              </a:ext>
            </a:extLst>
          </p:cNvPr>
          <p:cNvSpPr>
            <a:spLocks noGrp="1"/>
          </p:cNvSpPr>
          <p:nvPr>
            <p:ph type="ftr" sz="quarter" idx="11"/>
          </p:nvPr>
        </p:nvSpPr>
        <p:spPr>
          <a:xfrm>
            <a:off x="222513" y="6356350"/>
            <a:ext cx="4114800" cy="365125"/>
          </a:xfrm>
          <a:prstGeom prst="rect">
            <a:avLst/>
          </a:prstGeom>
        </p:spPr>
        <p:txBody>
          <a:bodyPr/>
          <a:lstStyle>
            <a:lvl1pPr algn="l">
              <a:defRPr sz="1200" b="0" i="0">
                <a:solidFill>
                  <a:schemeClr val="bg1"/>
                </a:solidFill>
                <a:latin typeface="Arial Regular"/>
              </a:defRPr>
            </a:lvl1pPr>
          </a:lstStyle>
          <a:p>
            <a:endParaRPr lang="en-GB"/>
          </a:p>
        </p:txBody>
      </p:sp>
      <p:grpSp>
        <p:nvGrpSpPr>
          <p:cNvPr id="16" name="Group 15">
            <a:extLst>
              <a:ext uri="{FF2B5EF4-FFF2-40B4-BE49-F238E27FC236}">
                <a16:creationId xmlns:a16="http://schemas.microsoft.com/office/drawing/2014/main" id="{748F8581-42B9-C34C-94AF-09E5FC6B6A87}"/>
              </a:ext>
            </a:extLst>
          </p:cNvPr>
          <p:cNvGrpSpPr/>
          <p:nvPr userDrawn="1"/>
        </p:nvGrpSpPr>
        <p:grpSpPr>
          <a:xfrm rot="10800000">
            <a:off x="6364098" y="158730"/>
            <a:ext cx="5827902" cy="2016977"/>
            <a:chOff x="-1" y="4663945"/>
            <a:chExt cx="5827902" cy="2016977"/>
          </a:xfrm>
        </p:grpSpPr>
        <p:sp>
          <p:nvSpPr>
            <p:cNvPr id="18" name="Rectangle 17">
              <a:extLst>
                <a:ext uri="{FF2B5EF4-FFF2-40B4-BE49-F238E27FC236}">
                  <a16:creationId xmlns:a16="http://schemas.microsoft.com/office/drawing/2014/main" id="{A2660801-CEBA-4D4A-918F-DAFC292DE238}"/>
                </a:ext>
              </a:extLst>
            </p:cNvPr>
            <p:cNvSpPr/>
            <p:nvPr userDrawn="1"/>
          </p:nvSpPr>
          <p:spPr>
            <a:xfrm>
              <a:off x="-1" y="4663945"/>
              <a:ext cx="2094807" cy="273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9" name="Rectangle 18">
              <a:extLst>
                <a:ext uri="{FF2B5EF4-FFF2-40B4-BE49-F238E27FC236}">
                  <a16:creationId xmlns:a16="http://schemas.microsoft.com/office/drawing/2014/main" id="{E030E695-F9CD-6F48-BE46-32CD97A7B554}"/>
                </a:ext>
              </a:extLst>
            </p:cNvPr>
            <p:cNvSpPr/>
            <p:nvPr userDrawn="1"/>
          </p:nvSpPr>
          <p:spPr>
            <a:xfrm>
              <a:off x="-1" y="5062957"/>
              <a:ext cx="3940234" cy="622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0" name="Rectangle 19">
              <a:extLst>
                <a:ext uri="{FF2B5EF4-FFF2-40B4-BE49-F238E27FC236}">
                  <a16:creationId xmlns:a16="http://schemas.microsoft.com/office/drawing/2014/main" id="{C932BB06-2C02-BD4E-BA38-17D9EC8864F4}"/>
                </a:ext>
              </a:extLst>
            </p:cNvPr>
            <p:cNvSpPr/>
            <p:nvPr userDrawn="1"/>
          </p:nvSpPr>
          <p:spPr>
            <a:xfrm>
              <a:off x="2121" y="5822060"/>
              <a:ext cx="5825780" cy="468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4501D6FC-680D-2B4E-9FAF-F8DAF8296E5E}"/>
                </a:ext>
              </a:extLst>
            </p:cNvPr>
            <p:cNvSpPr/>
            <p:nvPr userDrawn="1"/>
          </p:nvSpPr>
          <p:spPr>
            <a:xfrm>
              <a:off x="488" y="6406846"/>
              <a:ext cx="1202086" cy="274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2" name="Rectangle 21">
              <a:extLst>
                <a:ext uri="{FF2B5EF4-FFF2-40B4-BE49-F238E27FC236}">
                  <a16:creationId xmlns:a16="http://schemas.microsoft.com/office/drawing/2014/main" id="{D65673BB-FBC1-4A47-9B05-E0B90AFD1DDD}"/>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pic>
        <p:nvPicPr>
          <p:cNvPr id="13" name="Picture 12">
            <a:extLst>
              <a:ext uri="{FF2B5EF4-FFF2-40B4-BE49-F238E27FC236}">
                <a16:creationId xmlns:a16="http://schemas.microsoft.com/office/drawing/2014/main" id="{D3CED71E-582C-4E47-A621-84EB9FBFD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16060423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ection title (alterna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35AEA1-942E-4956-8297-98C648E9CB36}"/>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0B544E19-D522-48EF-B00C-A570BC7D7D7C}"/>
              </a:ext>
            </a:extLst>
          </p:cNvPr>
          <p:cNvSpPr>
            <a:spLocks noGrp="1"/>
          </p:cNvSpPr>
          <p:nvPr>
            <p:ph type="pic" sz="quarter" idx="12"/>
          </p:nvPr>
        </p:nvSpPr>
        <p:spPr>
          <a:xfrm>
            <a:off x="6096000" y="0"/>
            <a:ext cx="6094413" cy="6858000"/>
          </a:xfrm>
        </p:spPr>
        <p:txBody>
          <a:bodyPr/>
          <a:lstStyle/>
          <a:p>
            <a:endParaRPr lang="en-GB"/>
          </a:p>
        </p:txBody>
      </p:sp>
      <p:sp>
        <p:nvSpPr>
          <p:cNvPr id="7" name="Title 1">
            <a:extLst>
              <a:ext uri="{FF2B5EF4-FFF2-40B4-BE49-F238E27FC236}">
                <a16:creationId xmlns:a16="http://schemas.microsoft.com/office/drawing/2014/main" id="{BE23276C-C13B-5649-A8EF-4883AF581461}"/>
              </a:ext>
            </a:extLst>
          </p:cNvPr>
          <p:cNvSpPr>
            <a:spLocks noGrp="1"/>
          </p:cNvSpPr>
          <p:nvPr userDrawn="1">
            <p:ph type="ctrTitle" hasCustomPrompt="1"/>
          </p:nvPr>
        </p:nvSpPr>
        <p:spPr>
          <a:xfrm>
            <a:off x="839788" y="4135765"/>
            <a:ext cx="4988114" cy="1308967"/>
          </a:xfrm>
        </p:spPr>
        <p:txBody>
          <a:bodyPr lIns="0" rIns="90000" anchor="b" anchorCtr="0">
            <a:normAutofit/>
          </a:bodyPr>
          <a:lstStyle>
            <a:lvl1pPr algn="l">
              <a:defRPr sz="3600" b="0">
                <a:solidFill>
                  <a:schemeClr val="bg1"/>
                </a:solidFill>
              </a:defRPr>
            </a:lvl1pPr>
          </a:lstStyle>
          <a:p>
            <a:r>
              <a:rPr lang="en-US"/>
              <a:t>Title goes here in sentence case</a:t>
            </a:r>
          </a:p>
        </p:txBody>
      </p:sp>
      <p:sp>
        <p:nvSpPr>
          <p:cNvPr id="8" name="Text Placeholder 7">
            <a:extLst>
              <a:ext uri="{FF2B5EF4-FFF2-40B4-BE49-F238E27FC236}">
                <a16:creationId xmlns:a16="http://schemas.microsoft.com/office/drawing/2014/main" id="{C6529E09-ADE1-3A48-A8D6-D86829582236}"/>
              </a:ext>
            </a:extLst>
          </p:cNvPr>
          <p:cNvSpPr>
            <a:spLocks noGrp="1"/>
          </p:cNvSpPr>
          <p:nvPr userDrawn="1">
            <p:ph type="body" sz="quarter" idx="10" hasCustomPrompt="1"/>
          </p:nvPr>
        </p:nvSpPr>
        <p:spPr>
          <a:xfrm>
            <a:off x="855286" y="5492353"/>
            <a:ext cx="4988114" cy="615891"/>
          </a:xfrm>
        </p:spPr>
        <p:txBody>
          <a:bodyPr lIns="0" rIns="90000">
            <a:normAutofit/>
          </a:bodyPr>
          <a:lstStyle>
            <a:lvl1pPr marL="0" indent="0" algn="l">
              <a:buNone/>
              <a:defRPr sz="2000" b="0" i="0">
                <a:solidFill>
                  <a:schemeClr val="bg1"/>
                </a:solidFill>
                <a:latin typeface="Century Gothic" panose="020B0502020202020204" pitchFamily="34" charset="0"/>
                <a:ea typeface="Helvetica Neue Light" panose="02000403000000020004" pitchFamily="2" charset="0"/>
              </a:defRPr>
            </a:lvl1pPr>
          </a:lstStyle>
          <a:p>
            <a:pPr lvl="0"/>
            <a:r>
              <a:rPr lang="en-US"/>
              <a:t>Insert subtext here in sentence case</a:t>
            </a:r>
          </a:p>
        </p:txBody>
      </p:sp>
      <p:cxnSp>
        <p:nvCxnSpPr>
          <p:cNvPr id="9" name="Straight Connector 8">
            <a:extLst>
              <a:ext uri="{FF2B5EF4-FFF2-40B4-BE49-F238E27FC236}">
                <a16:creationId xmlns:a16="http://schemas.microsoft.com/office/drawing/2014/main" id="{BDCC2B96-B9F0-A440-BB10-F5AD361501A6}"/>
              </a:ext>
            </a:extLst>
          </p:cNvPr>
          <p:cNvCxnSpPr/>
          <p:nvPr userDrawn="1"/>
        </p:nvCxnSpPr>
        <p:spPr>
          <a:xfrm>
            <a:off x="839788"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CA161BF-90DE-4B6A-8032-E1271D6605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grpSp>
        <p:nvGrpSpPr>
          <p:cNvPr id="19" name="Group 18">
            <a:extLst>
              <a:ext uri="{FF2B5EF4-FFF2-40B4-BE49-F238E27FC236}">
                <a16:creationId xmlns:a16="http://schemas.microsoft.com/office/drawing/2014/main" id="{433FEE20-A747-48AA-A647-536A4CE05695}"/>
              </a:ext>
            </a:extLst>
          </p:cNvPr>
          <p:cNvGrpSpPr/>
          <p:nvPr userDrawn="1"/>
        </p:nvGrpSpPr>
        <p:grpSpPr>
          <a:xfrm rot="10800000">
            <a:off x="6364098" y="158730"/>
            <a:ext cx="5827902" cy="2016977"/>
            <a:chOff x="-1" y="4663945"/>
            <a:chExt cx="5827902" cy="2016977"/>
          </a:xfrm>
        </p:grpSpPr>
        <p:sp>
          <p:nvSpPr>
            <p:cNvPr id="20" name="Rectangle 19">
              <a:extLst>
                <a:ext uri="{FF2B5EF4-FFF2-40B4-BE49-F238E27FC236}">
                  <a16:creationId xmlns:a16="http://schemas.microsoft.com/office/drawing/2014/main" id="{2CC2F32E-1135-4CEE-8900-E1CFAED5ECE5}"/>
                </a:ext>
              </a:extLst>
            </p:cNvPr>
            <p:cNvSpPr/>
            <p:nvPr userDrawn="1"/>
          </p:nvSpPr>
          <p:spPr>
            <a:xfrm>
              <a:off x="-1" y="4663945"/>
              <a:ext cx="2094807" cy="273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1" name="Rectangle 20">
              <a:extLst>
                <a:ext uri="{FF2B5EF4-FFF2-40B4-BE49-F238E27FC236}">
                  <a16:creationId xmlns:a16="http://schemas.microsoft.com/office/drawing/2014/main" id="{EFE8F34F-B4A8-4928-AF97-400FFEE23101}"/>
                </a:ext>
              </a:extLst>
            </p:cNvPr>
            <p:cNvSpPr/>
            <p:nvPr userDrawn="1"/>
          </p:nvSpPr>
          <p:spPr>
            <a:xfrm>
              <a:off x="-1" y="5062957"/>
              <a:ext cx="3940234" cy="622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2" name="Rectangle 21">
              <a:extLst>
                <a:ext uri="{FF2B5EF4-FFF2-40B4-BE49-F238E27FC236}">
                  <a16:creationId xmlns:a16="http://schemas.microsoft.com/office/drawing/2014/main" id="{B9E994C0-966E-432C-A415-0E1D9DEFEC79}"/>
                </a:ext>
              </a:extLst>
            </p:cNvPr>
            <p:cNvSpPr/>
            <p:nvPr userDrawn="1"/>
          </p:nvSpPr>
          <p:spPr>
            <a:xfrm>
              <a:off x="2121" y="5822060"/>
              <a:ext cx="5825780" cy="468030"/>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3" name="Rectangle 22">
              <a:extLst>
                <a:ext uri="{FF2B5EF4-FFF2-40B4-BE49-F238E27FC236}">
                  <a16:creationId xmlns:a16="http://schemas.microsoft.com/office/drawing/2014/main" id="{C19EA942-FA61-41A8-8F30-A7BB8C83285E}"/>
                </a:ext>
              </a:extLst>
            </p:cNvPr>
            <p:cNvSpPr/>
            <p:nvPr userDrawn="1"/>
          </p:nvSpPr>
          <p:spPr>
            <a:xfrm>
              <a:off x="488" y="6406846"/>
              <a:ext cx="1202086" cy="27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Rectangle 24">
              <a:extLst>
                <a:ext uri="{FF2B5EF4-FFF2-40B4-BE49-F238E27FC236}">
                  <a16:creationId xmlns:a16="http://schemas.microsoft.com/office/drawing/2014/main" id="{0DB4B6FC-D874-4A8D-ACF1-C258D661D90B}"/>
                </a:ext>
              </a:extLst>
            </p:cNvPr>
            <p:cNvSpPr/>
            <p:nvPr userDrawn="1"/>
          </p:nvSpPr>
          <p:spPr>
            <a:xfrm>
              <a:off x="-1" y="5624837"/>
              <a:ext cx="2527070" cy="315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grpSp>
    </p:spTree>
    <p:extLst>
      <p:ext uri="{BB962C8B-B14F-4D97-AF65-F5344CB8AC3E}">
        <p14:creationId xmlns:p14="http://schemas.microsoft.com/office/powerpoint/2010/main" val="427472152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a:xfrm>
            <a:off x="838200" y="365125"/>
            <a:ext cx="10515600" cy="941161"/>
          </a:xfrm>
          <a:prstGeom prst="rect">
            <a:avLst/>
          </a:prstGeom>
        </p:spPr>
        <p:txBody>
          <a:bodyPr lIns="0" tIns="46800" rIns="0"/>
          <a:lstStyle>
            <a:lvl1pPr algn="l">
              <a:defRPr b="0" i="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hasCustomPrompt="1"/>
          </p:nvPr>
        </p:nvSpPr>
        <p:spPr>
          <a:xfrm>
            <a:off x="839788" y="1825625"/>
            <a:ext cx="10514012" cy="4351338"/>
          </a:xfrm>
          <a:prstGeom prst="rect">
            <a:avLst/>
          </a:prstGeom>
        </p:spPr>
        <p:txBody>
          <a:bodyPr/>
          <a:lstStyle>
            <a:lvl1pPr marL="0" indent="0">
              <a:buNone/>
              <a:defRPr b="0" i="0">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Body in grey and sentence case. Use blue to highlight text where needed</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AFB21CB1-C181-FD45-98BD-24CFA839605A}"/>
              </a:ext>
            </a:extLst>
          </p:cNvPr>
          <p:cNvSpPr>
            <a:spLocks noGrp="1"/>
          </p:cNvSpPr>
          <p:nvPr>
            <p:ph type="ftr" sz="quarter" idx="11"/>
          </p:nvPr>
        </p:nvSpPr>
        <p:spPr>
          <a:xfrm>
            <a:off x="222513" y="6356350"/>
            <a:ext cx="4114800" cy="365125"/>
          </a:xfrm>
          <a:prstGeom prst="rect">
            <a:avLst/>
          </a:prstGeom>
        </p:spPr>
        <p:txBody>
          <a:bodyPr/>
          <a:lstStyle>
            <a:lvl1pPr algn="l">
              <a:defRPr sz="1200" b="0" i="0">
                <a:solidFill>
                  <a:schemeClr val="tx1"/>
                </a:solidFill>
                <a:latin typeface="Arial Regular"/>
              </a:defRPr>
            </a:lvl1pPr>
          </a:lstStyle>
          <a:p>
            <a:endParaRPr lang="en-GB"/>
          </a:p>
        </p:txBody>
      </p:sp>
      <p:sp>
        <p:nvSpPr>
          <p:cNvPr id="9" name="Text Placeholder 7">
            <a:extLst>
              <a:ext uri="{FF2B5EF4-FFF2-40B4-BE49-F238E27FC236}">
                <a16:creationId xmlns:a16="http://schemas.microsoft.com/office/drawing/2014/main" id="{5686888D-1FCD-3C4A-8B04-D79253AF4269}"/>
              </a:ext>
            </a:extLst>
          </p:cNvPr>
          <p:cNvSpPr>
            <a:spLocks noGrp="1"/>
          </p:cNvSpPr>
          <p:nvPr>
            <p:ph type="body" sz="quarter" idx="13" hasCustomPrompt="1"/>
          </p:nvPr>
        </p:nvSpPr>
        <p:spPr>
          <a:xfrm>
            <a:off x="10046677" y="198560"/>
            <a:ext cx="2145323" cy="396526"/>
          </a:xfrm>
          <a:prstGeom prst="rect">
            <a:avLst/>
          </a:prstGeom>
          <a:solidFill>
            <a:schemeClr val="accent3"/>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A8A2CCAD-A06B-4A3A-8B7B-E0E18257D1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246571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alterna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5320145" y="368300"/>
            <a:ext cx="6033655" cy="5808663"/>
          </a:xfrm>
          <a:prstGeom prst="rect">
            <a:avLst/>
          </a:prstGeom>
        </p:spPr>
        <p:txBody>
          <a:bodyPr anchor="ctr" anchorCtr="0"/>
          <a:lstStyle>
            <a:lvl1pPr marL="0" indent="0">
              <a:buNone/>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9FB720C-C67A-FD4D-A977-E338215C9D7A}"/>
              </a:ext>
            </a:extLst>
          </p:cNvPr>
          <p:cNvSpPr>
            <a:spLocks noGrp="1"/>
          </p:cNvSpPr>
          <p:nvPr>
            <p:ph type="title" hasCustomPrompt="1"/>
          </p:nvPr>
        </p:nvSpPr>
        <p:spPr>
          <a:xfrm>
            <a:off x="839788" y="1808163"/>
            <a:ext cx="3417916" cy="2058517"/>
          </a:xfrm>
          <a:prstGeom prst="rect">
            <a:avLst/>
          </a:prstGeom>
        </p:spPr>
        <p:txBody>
          <a:bodyPr lIns="0" tIns="46800" rIns="0" anchor="b" anchorCtr="0"/>
          <a:lstStyle>
            <a:lvl1pPr algn="l">
              <a:defRPr b="0" i="0">
                <a:solidFill>
                  <a:schemeClr val="tx1"/>
                </a:solidFill>
              </a:defRPr>
            </a:lvl1pPr>
          </a:lstStyle>
          <a:p>
            <a:r>
              <a:rPr lang="en-US"/>
              <a:t>Title goes here in sentence case</a:t>
            </a:r>
          </a:p>
        </p:txBody>
      </p:sp>
      <p:cxnSp>
        <p:nvCxnSpPr>
          <p:cNvPr id="6" name="Straight Connector 5">
            <a:extLst>
              <a:ext uri="{FF2B5EF4-FFF2-40B4-BE49-F238E27FC236}">
                <a16:creationId xmlns:a16="http://schemas.microsoft.com/office/drawing/2014/main" id="{03352B9D-F2CE-424E-8292-015565D0F13A}"/>
              </a:ext>
            </a:extLst>
          </p:cNvPr>
          <p:cNvCxnSpPr/>
          <p:nvPr userDrawn="1"/>
        </p:nvCxnSpPr>
        <p:spPr>
          <a:xfrm>
            <a:off x="841376" y="3961394"/>
            <a:ext cx="154379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6BA5C14-6F81-D948-A853-015E13294AEE}"/>
              </a:ext>
            </a:extLst>
          </p:cNvPr>
          <p:cNvSpPr>
            <a:spLocks noGrp="1"/>
          </p:cNvSpPr>
          <p:nvPr>
            <p:ph type="ftr" sz="quarter" idx="11"/>
          </p:nvPr>
        </p:nvSpPr>
        <p:spPr>
          <a:xfrm>
            <a:off x="222513" y="6356350"/>
            <a:ext cx="4114800" cy="365125"/>
          </a:xfrm>
          <a:prstGeom prst="rect">
            <a:avLst/>
          </a:prstGeom>
        </p:spPr>
        <p:txBody>
          <a:bodyPr/>
          <a:lstStyle>
            <a:lvl1pPr algn="l">
              <a:defRPr sz="1200" b="0" i="0">
                <a:solidFill>
                  <a:schemeClr val="tx1"/>
                </a:solidFill>
                <a:latin typeface="Arial Regular"/>
              </a:defRPr>
            </a:lvl1pPr>
          </a:lstStyle>
          <a:p>
            <a:endParaRPr lang="en-GB"/>
          </a:p>
        </p:txBody>
      </p:sp>
      <p:sp>
        <p:nvSpPr>
          <p:cNvPr id="9" name="Text Placeholder 7">
            <a:extLst>
              <a:ext uri="{FF2B5EF4-FFF2-40B4-BE49-F238E27FC236}">
                <a16:creationId xmlns:a16="http://schemas.microsoft.com/office/drawing/2014/main" id="{0AA63A66-C8E0-1044-915A-0EE2C715D03D}"/>
              </a:ext>
            </a:extLst>
          </p:cNvPr>
          <p:cNvSpPr>
            <a:spLocks noGrp="1"/>
          </p:cNvSpPr>
          <p:nvPr>
            <p:ph type="body" sz="quarter" idx="13" hasCustomPrompt="1"/>
          </p:nvPr>
        </p:nvSpPr>
        <p:spPr>
          <a:xfrm>
            <a:off x="10046677" y="198560"/>
            <a:ext cx="2145323" cy="396526"/>
          </a:xfrm>
          <a:prstGeom prst="rect">
            <a:avLst/>
          </a:prstGeom>
          <a:solidFill>
            <a:schemeClr val="accent3"/>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4FD50AC0-A357-4A31-92EF-B07A7D3AD9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40767546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content and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6297477" y="368300"/>
            <a:ext cx="5054735" cy="941161"/>
          </a:xfrm>
          <a:prstGeom prst="rect">
            <a:avLst/>
          </a:prstGeom>
        </p:spPr>
        <p:txBody>
          <a:bodyPr lIns="0" tIns="46800" rIns="0" anchor="b" anchorCtr="0"/>
          <a:lstStyle>
            <a:lvl1pPr algn="l">
              <a:defRPr b="0" i="0">
                <a:solidFill>
                  <a:schemeClr val="tx1"/>
                </a:solidFill>
              </a:defRPr>
            </a:lvl1pPr>
          </a:lstStyle>
          <a:p>
            <a:r>
              <a:rPr lang="en-US"/>
              <a:t>Title goes here </a:t>
            </a:r>
            <a:br>
              <a:rPr lang="en-US"/>
            </a:br>
            <a:r>
              <a:rPr lang="en-US"/>
              <a:t>in sentence case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6299066" y="1404175"/>
            <a:ext cx="154379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6297478" y="1823661"/>
            <a:ext cx="5054735" cy="4235450"/>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a:prstGeom prst="rect">
            <a:avLst/>
          </a:prstGeom>
        </p:spPr>
        <p:txBody>
          <a:bodyPr/>
          <a:lstStyle>
            <a:lvl1pPr>
              <a:defRPr b="0" i="0">
                <a:latin typeface="Arial Regular"/>
              </a:defRPr>
            </a:lvl1pPr>
          </a:lstStyle>
          <a:p>
            <a:endParaRPr lang="en-US"/>
          </a:p>
        </p:txBody>
      </p:sp>
      <p:sp>
        <p:nvSpPr>
          <p:cNvPr id="8" name="Footer Placeholder 2">
            <a:extLst>
              <a:ext uri="{FF2B5EF4-FFF2-40B4-BE49-F238E27FC236}">
                <a16:creationId xmlns:a16="http://schemas.microsoft.com/office/drawing/2014/main" id="{A6201B8F-37B4-D54C-95E0-93BBD8D5247E}"/>
              </a:ext>
            </a:extLst>
          </p:cNvPr>
          <p:cNvSpPr>
            <a:spLocks noGrp="1"/>
          </p:cNvSpPr>
          <p:nvPr>
            <p:ph type="ftr" sz="quarter" idx="11"/>
          </p:nvPr>
        </p:nvSpPr>
        <p:spPr>
          <a:xfrm>
            <a:off x="6297477" y="6356350"/>
            <a:ext cx="4114800" cy="365125"/>
          </a:xfrm>
          <a:prstGeom prst="rect">
            <a:avLst/>
          </a:prstGeom>
        </p:spPr>
        <p:txBody>
          <a:bodyPr/>
          <a:lstStyle>
            <a:lvl1pPr algn="l">
              <a:defRPr sz="1200" b="0" i="0">
                <a:solidFill>
                  <a:schemeClr val="tx1"/>
                </a:solidFill>
                <a:latin typeface="Arial Regular"/>
              </a:defRPr>
            </a:lvl1pPr>
          </a:lstStyle>
          <a:p>
            <a:endParaRPr lang="en-GB"/>
          </a:p>
        </p:txBody>
      </p:sp>
      <p:sp>
        <p:nvSpPr>
          <p:cNvPr id="12" name="Text Placeholder 7">
            <a:extLst>
              <a:ext uri="{FF2B5EF4-FFF2-40B4-BE49-F238E27FC236}">
                <a16:creationId xmlns:a16="http://schemas.microsoft.com/office/drawing/2014/main" id="{B7ADCC18-A737-8B46-9ED1-AAB26C3A4A70}"/>
              </a:ext>
            </a:extLst>
          </p:cNvPr>
          <p:cNvSpPr>
            <a:spLocks noGrp="1"/>
          </p:cNvSpPr>
          <p:nvPr>
            <p:ph type="body" sz="quarter" idx="15" hasCustomPrompt="1"/>
          </p:nvPr>
        </p:nvSpPr>
        <p:spPr>
          <a:xfrm>
            <a:off x="10046677" y="198560"/>
            <a:ext cx="2145323" cy="396526"/>
          </a:xfrm>
          <a:prstGeom prst="rect">
            <a:avLst/>
          </a:prstGeom>
          <a:solidFill>
            <a:schemeClr val="accent3"/>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AE21A1E9-210F-4A90-AAB0-AFFE73BC14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934576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content and 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6096000" cy="6858000"/>
          </a:xfrm>
          <a:prstGeom prst="rect">
            <a:avLst/>
          </a:prstGeom>
        </p:spPr>
        <p:txBody>
          <a:bodyPr/>
          <a:lstStyle>
            <a:lvl1pPr>
              <a:defRPr b="0" i="0">
                <a:latin typeface="Arial Regular"/>
              </a:defRPr>
            </a:lvl1pPr>
          </a:lstStyle>
          <a:p>
            <a:endParaRPr lang="en-US"/>
          </a:p>
        </p:txBody>
      </p:sp>
      <p:sp>
        <p:nvSpPr>
          <p:cNvPr id="2" name="Rectangle 1">
            <a:extLst>
              <a:ext uri="{FF2B5EF4-FFF2-40B4-BE49-F238E27FC236}">
                <a16:creationId xmlns:a16="http://schemas.microsoft.com/office/drawing/2014/main" id="{DFC48843-BF4C-F246-85A3-3FE0B5DA1845}"/>
              </a:ext>
            </a:extLst>
          </p:cNvPr>
          <p:cNvSpPr/>
          <p:nvPr userDrawn="1"/>
        </p:nvSpPr>
        <p:spPr>
          <a:xfrm>
            <a:off x="6096000" y="0"/>
            <a:ext cx="1033220" cy="6858000"/>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6" name="Footer Placeholder 2">
            <a:extLst>
              <a:ext uri="{FF2B5EF4-FFF2-40B4-BE49-F238E27FC236}">
                <a16:creationId xmlns:a16="http://schemas.microsoft.com/office/drawing/2014/main" id="{73F72D67-39A7-6C45-AA71-F772C6B09F60}"/>
              </a:ext>
            </a:extLst>
          </p:cNvPr>
          <p:cNvSpPr>
            <a:spLocks noGrp="1"/>
          </p:cNvSpPr>
          <p:nvPr>
            <p:ph type="ftr" sz="quarter" idx="11"/>
          </p:nvPr>
        </p:nvSpPr>
        <p:spPr>
          <a:xfrm>
            <a:off x="7263379" y="6356350"/>
            <a:ext cx="4114800" cy="365125"/>
          </a:xfrm>
          <a:prstGeom prst="rect">
            <a:avLst/>
          </a:prstGeom>
        </p:spPr>
        <p:txBody>
          <a:bodyPr/>
          <a:lstStyle>
            <a:lvl1pPr algn="l">
              <a:defRPr sz="1200" b="0" i="0">
                <a:solidFill>
                  <a:schemeClr val="tx1"/>
                </a:solidFill>
                <a:latin typeface="Arial Regular"/>
              </a:defRPr>
            </a:lvl1pPr>
          </a:lstStyle>
          <a:p>
            <a:endParaRPr lang="en-GB"/>
          </a:p>
        </p:txBody>
      </p:sp>
      <p:sp>
        <p:nvSpPr>
          <p:cNvPr id="7" name="Text Placeholder 7">
            <a:extLst>
              <a:ext uri="{FF2B5EF4-FFF2-40B4-BE49-F238E27FC236}">
                <a16:creationId xmlns:a16="http://schemas.microsoft.com/office/drawing/2014/main" id="{A2FED2AC-4623-C24E-95EA-5CA084FD3F0D}"/>
              </a:ext>
            </a:extLst>
          </p:cNvPr>
          <p:cNvSpPr>
            <a:spLocks noGrp="1"/>
          </p:cNvSpPr>
          <p:nvPr>
            <p:ph type="body" sz="quarter" idx="13" hasCustomPrompt="1"/>
          </p:nvPr>
        </p:nvSpPr>
        <p:spPr>
          <a:xfrm>
            <a:off x="10046677" y="198560"/>
            <a:ext cx="2145323" cy="396526"/>
          </a:xfrm>
          <a:prstGeom prst="rect">
            <a:avLst/>
          </a:prstGeom>
          <a:solidFill>
            <a:schemeClr val="accent3"/>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8" name="Picture 7">
            <a:extLst>
              <a:ext uri="{FF2B5EF4-FFF2-40B4-BE49-F238E27FC236}">
                <a16:creationId xmlns:a16="http://schemas.microsoft.com/office/drawing/2014/main" id="{E798BD4F-84F6-4CF7-879A-43E82027FA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3035981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content and large pictu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4CDD558-E3A9-2348-8883-B212DE39ED03}"/>
              </a:ext>
            </a:extLst>
          </p:cNvPr>
          <p:cNvSpPr>
            <a:spLocks noGrp="1"/>
          </p:cNvSpPr>
          <p:nvPr>
            <p:ph type="title" hasCustomPrompt="1"/>
          </p:nvPr>
        </p:nvSpPr>
        <p:spPr>
          <a:xfrm>
            <a:off x="7934297" y="368300"/>
            <a:ext cx="3417916" cy="941161"/>
          </a:xfrm>
          <a:prstGeom prst="rect">
            <a:avLst/>
          </a:prstGeom>
        </p:spPr>
        <p:txBody>
          <a:bodyPr lIns="0" tIns="46800" rIns="0" anchor="b" anchorCtr="0"/>
          <a:lstStyle>
            <a:lvl1pPr algn="l">
              <a:defRPr b="0" i="0">
                <a:solidFill>
                  <a:schemeClr val="tx1"/>
                </a:solidFill>
              </a:defRPr>
            </a:lvl1pPr>
          </a:lstStyle>
          <a:p>
            <a:r>
              <a:rPr lang="en-US"/>
              <a:t>Title goes here</a:t>
            </a:r>
          </a:p>
        </p:txBody>
      </p:sp>
      <p:cxnSp>
        <p:nvCxnSpPr>
          <p:cNvPr id="7" name="Straight Connector 6">
            <a:extLst>
              <a:ext uri="{FF2B5EF4-FFF2-40B4-BE49-F238E27FC236}">
                <a16:creationId xmlns:a16="http://schemas.microsoft.com/office/drawing/2014/main" id="{C9B9492D-007F-714C-B370-51CE9B2AA8BB}"/>
              </a:ext>
            </a:extLst>
          </p:cNvPr>
          <p:cNvCxnSpPr/>
          <p:nvPr userDrawn="1"/>
        </p:nvCxnSpPr>
        <p:spPr>
          <a:xfrm>
            <a:off x="7935885" y="1404175"/>
            <a:ext cx="154379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73EA8A-90DF-1541-83B6-26F6F025B59E}"/>
              </a:ext>
            </a:extLst>
          </p:cNvPr>
          <p:cNvSpPr>
            <a:spLocks noGrp="1"/>
          </p:cNvSpPr>
          <p:nvPr>
            <p:ph type="body" sz="quarter" idx="13"/>
          </p:nvPr>
        </p:nvSpPr>
        <p:spPr>
          <a:xfrm>
            <a:off x="7934297" y="1823661"/>
            <a:ext cx="3417916" cy="4235450"/>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11B6CC6-435E-5843-9BB1-A7A7D96FE553}"/>
              </a:ext>
            </a:extLst>
          </p:cNvPr>
          <p:cNvSpPr>
            <a:spLocks noGrp="1"/>
          </p:cNvSpPr>
          <p:nvPr>
            <p:ph type="pic" sz="quarter" idx="14"/>
          </p:nvPr>
        </p:nvSpPr>
        <p:spPr>
          <a:xfrm>
            <a:off x="0" y="0"/>
            <a:ext cx="7733654" cy="6858000"/>
          </a:xfrm>
          <a:prstGeom prst="rect">
            <a:avLst/>
          </a:prstGeom>
        </p:spPr>
        <p:txBody>
          <a:bodyPr/>
          <a:lstStyle>
            <a:lvl1pPr>
              <a:defRPr b="0" i="0">
                <a:latin typeface="Arial Regular"/>
              </a:defRPr>
            </a:lvl1pPr>
          </a:lstStyle>
          <a:p>
            <a:endParaRPr lang="en-US"/>
          </a:p>
        </p:txBody>
      </p:sp>
      <p:sp>
        <p:nvSpPr>
          <p:cNvPr id="8" name="Footer Placeholder 2">
            <a:extLst>
              <a:ext uri="{FF2B5EF4-FFF2-40B4-BE49-F238E27FC236}">
                <a16:creationId xmlns:a16="http://schemas.microsoft.com/office/drawing/2014/main" id="{5FE311C0-8431-844A-8FED-00DE898224AD}"/>
              </a:ext>
            </a:extLst>
          </p:cNvPr>
          <p:cNvSpPr>
            <a:spLocks noGrp="1"/>
          </p:cNvSpPr>
          <p:nvPr>
            <p:ph type="ftr" sz="quarter" idx="11"/>
          </p:nvPr>
        </p:nvSpPr>
        <p:spPr>
          <a:xfrm>
            <a:off x="7934297" y="6356350"/>
            <a:ext cx="3443882" cy="365125"/>
          </a:xfrm>
          <a:prstGeom prst="rect">
            <a:avLst/>
          </a:prstGeom>
        </p:spPr>
        <p:txBody>
          <a:bodyPr/>
          <a:lstStyle>
            <a:lvl1pPr algn="l">
              <a:defRPr sz="1200" b="0" i="0">
                <a:solidFill>
                  <a:schemeClr val="tx1"/>
                </a:solidFill>
                <a:latin typeface="Arial Regular"/>
              </a:defRPr>
            </a:lvl1pPr>
          </a:lstStyle>
          <a:p>
            <a:endParaRPr lang="en-GB"/>
          </a:p>
        </p:txBody>
      </p:sp>
      <p:sp>
        <p:nvSpPr>
          <p:cNvPr id="12" name="Text Placeholder 7">
            <a:extLst>
              <a:ext uri="{FF2B5EF4-FFF2-40B4-BE49-F238E27FC236}">
                <a16:creationId xmlns:a16="http://schemas.microsoft.com/office/drawing/2014/main" id="{7A6E8B61-AA60-1C40-B1EE-0BA0DA9E90DC}"/>
              </a:ext>
            </a:extLst>
          </p:cNvPr>
          <p:cNvSpPr>
            <a:spLocks noGrp="1"/>
          </p:cNvSpPr>
          <p:nvPr>
            <p:ph type="body" sz="quarter" idx="15" hasCustomPrompt="1"/>
          </p:nvPr>
        </p:nvSpPr>
        <p:spPr>
          <a:xfrm>
            <a:off x="10046677" y="198560"/>
            <a:ext cx="2145323" cy="396526"/>
          </a:xfrm>
          <a:prstGeom prst="rect">
            <a:avLst/>
          </a:prstGeom>
          <a:solidFill>
            <a:schemeClr val="accent3"/>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3" name="Picture 12">
            <a:extLst>
              <a:ext uri="{FF2B5EF4-FFF2-40B4-BE49-F238E27FC236}">
                <a16:creationId xmlns:a16="http://schemas.microsoft.com/office/drawing/2014/main" id="{57195926-0A16-41BF-8982-53310E9637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167749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full page quote">
    <p:bg>
      <p:bgPr>
        <a:solidFill>
          <a:schemeClr val="accent3"/>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F5E482-9F3E-434D-AFFD-790CDC1373DC}"/>
              </a:ext>
            </a:extLst>
          </p:cNvPr>
          <p:cNvSpPr>
            <a:spLocks noGrp="1"/>
          </p:cNvSpPr>
          <p:nvPr>
            <p:ph type="body" sz="quarter" idx="10"/>
          </p:nvPr>
        </p:nvSpPr>
        <p:spPr>
          <a:xfrm>
            <a:off x="2616200" y="2247524"/>
            <a:ext cx="6959600" cy="2278063"/>
          </a:xfrm>
          <a:prstGeom prst="rect">
            <a:avLst/>
          </a:prstGeom>
        </p:spPr>
        <p:txBody>
          <a:bodyPr vert="horz" lIns="91440" tIns="45720" rIns="91440" bIns="45720" rtlCol="0" anchor="ctr" anchorCtr="0">
            <a:normAutofit/>
          </a:bodyPr>
          <a:lstStyle>
            <a:lvl1pPr>
              <a:defRPr lang="en-US" sz="3200" dirty="0">
                <a:solidFill>
                  <a:schemeClr val="bg1"/>
                </a:solidFill>
                <a:latin typeface="Century Gothic" panose="020B0502020202020204" pitchFamily="34" charset="0"/>
                <a:cs typeface="Arial" panose="020B0604020202020204" pitchFamily="34" charset="0"/>
              </a:defRPr>
            </a:lvl1pPr>
          </a:lstStyle>
          <a:p>
            <a:pPr marL="0" lvl="0" indent="0" algn="ctr">
              <a:buNone/>
            </a:pPr>
            <a:r>
              <a:rPr lang="en-US"/>
              <a:t>Edit Master text styles</a:t>
            </a:r>
          </a:p>
        </p:txBody>
      </p:sp>
      <p:sp>
        <p:nvSpPr>
          <p:cNvPr id="7" name="Footer Placeholder 2">
            <a:extLst>
              <a:ext uri="{FF2B5EF4-FFF2-40B4-BE49-F238E27FC236}">
                <a16:creationId xmlns:a16="http://schemas.microsoft.com/office/drawing/2014/main" id="{7285E452-5220-8541-8430-8AED3055CBC8}"/>
              </a:ext>
            </a:extLst>
          </p:cNvPr>
          <p:cNvSpPr>
            <a:spLocks noGrp="1"/>
          </p:cNvSpPr>
          <p:nvPr>
            <p:ph type="ftr" sz="quarter" idx="11"/>
          </p:nvPr>
        </p:nvSpPr>
        <p:spPr>
          <a:xfrm>
            <a:off x="222513" y="6356350"/>
            <a:ext cx="4114800" cy="365125"/>
          </a:xfrm>
          <a:prstGeom prst="rect">
            <a:avLst/>
          </a:prstGeom>
        </p:spPr>
        <p:txBody>
          <a:bodyPr/>
          <a:lstStyle>
            <a:lvl1pPr algn="l">
              <a:defRPr sz="1200" b="0" i="0">
                <a:solidFill>
                  <a:schemeClr val="bg1"/>
                </a:solidFill>
                <a:latin typeface="Arial Regular"/>
              </a:defRPr>
            </a:lvl1pPr>
          </a:lstStyle>
          <a:p>
            <a:endParaRPr lang="en-GB"/>
          </a:p>
        </p:txBody>
      </p:sp>
      <p:sp>
        <p:nvSpPr>
          <p:cNvPr id="6" name="Text Placeholder 7">
            <a:extLst>
              <a:ext uri="{FF2B5EF4-FFF2-40B4-BE49-F238E27FC236}">
                <a16:creationId xmlns:a16="http://schemas.microsoft.com/office/drawing/2014/main" id="{70FC9508-FEDC-5B4B-A800-3556DA8E28B0}"/>
              </a:ext>
            </a:extLst>
          </p:cNvPr>
          <p:cNvSpPr>
            <a:spLocks noGrp="1"/>
          </p:cNvSpPr>
          <p:nvPr>
            <p:ph type="body" sz="quarter" idx="13" hasCustomPrompt="1"/>
          </p:nvPr>
        </p:nvSpPr>
        <p:spPr>
          <a:xfrm>
            <a:off x="10046677" y="198560"/>
            <a:ext cx="2145323" cy="396526"/>
          </a:xfrm>
          <a:prstGeom prst="rect">
            <a:avLst/>
          </a:prstGeom>
          <a:solidFill>
            <a:schemeClr val="bg1"/>
          </a:solidFill>
        </p:spPr>
        <p:txBody>
          <a:bodyPr anchor="ctr" anchorCtr="0">
            <a:normAutofit/>
          </a:bodyPr>
          <a:lstStyle>
            <a:lvl1pPr marL="0" indent="0" algn="l">
              <a:buNone/>
              <a:defRPr sz="1200" b="1">
                <a:solidFill>
                  <a:schemeClr val="accent3"/>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8FCD062C-B8CB-4CEF-B73F-1855C6ED9F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32412909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case study large">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863A0BA7-B41F-4BB5-AA0E-2D9C09CBD9DD}"/>
              </a:ext>
            </a:extLst>
          </p:cNvPr>
          <p:cNvSpPr>
            <a:spLocks noGrp="1"/>
          </p:cNvSpPr>
          <p:nvPr>
            <p:ph type="pic" sz="quarter" idx="14"/>
          </p:nvPr>
        </p:nvSpPr>
        <p:spPr>
          <a:xfrm>
            <a:off x="0" y="0"/>
            <a:ext cx="12192000" cy="6858000"/>
          </a:xfrm>
          <a:prstGeom prst="rect">
            <a:avLst/>
          </a:prstGeom>
        </p:spPr>
        <p:txBody>
          <a:bodyPr/>
          <a:lstStyle/>
          <a:p>
            <a:endParaRPr lang="en-GB"/>
          </a:p>
        </p:txBody>
      </p:sp>
      <p:sp>
        <p:nvSpPr>
          <p:cNvPr id="12" name="Rectangle 11">
            <a:extLst>
              <a:ext uri="{FF2B5EF4-FFF2-40B4-BE49-F238E27FC236}">
                <a16:creationId xmlns:a16="http://schemas.microsoft.com/office/drawing/2014/main" id="{D557EC0F-9D5B-A842-8ADB-D3D2606A71E2}"/>
              </a:ext>
            </a:extLst>
          </p:cNvPr>
          <p:cNvSpPr/>
          <p:nvPr userDrawn="1"/>
        </p:nvSpPr>
        <p:spPr>
          <a:xfrm>
            <a:off x="839788" y="0"/>
            <a:ext cx="44065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rial Regular"/>
            </a:endParaRPr>
          </a:p>
        </p:txBody>
      </p:sp>
      <p:sp>
        <p:nvSpPr>
          <p:cNvPr id="14" name="Text Placeholder 7">
            <a:extLst>
              <a:ext uri="{FF2B5EF4-FFF2-40B4-BE49-F238E27FC236}">
                <a16:creationId xmlns:a16="http://schemas.microsoft.com/office/drawing/2014/main" id="{96C492AB-5E5C-2948-AE51-CA0A6146532A}"/>
              </a:ext>
            </a:extLst>
          </p:cNvPr>
          <p:cNvSpPr>
            <a:spLocks noGrp="1"/>
          </p:cNvSpPr>
          <p:nvPr>
            <p:ph type="body" sz="quarter" idx="11" hasCustomPrompt="1"/>
          </p:nvPr>
        </p:nvSpPr>
        <p:spPr>
          <a:xfrm>
            <a:off x="1176673" y="5395063"/>
            <a:ext cx="3588377" cy="713181"/>
          </a:xfrm>
        </p:spPr>
        <p:txBody>
          <a:bodyPr lIns="0" tIns="46800" rIns="0">
            <a:normAutofit/>
          </a:bodyPr>
          <a:lstStyle>
            <a:lvl1pPr marL="0" indent="0" algn="l">
              <a:buNone/>
              <a:defRPr sz="2000" b="0"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stStyle>
          <a:p>
            <a:pPr lvl="0"/>
            <a:r>
              <a:rPr lang="en-US"/>
              <a:t>Insert subtext here in sentence case</a:t>
            </a:r>
          </a:p>
        </p:txBody>
      </p:sp>
      <p:cxnSp>
        <p:nvCxnSpPr>
          <p:cNvPr id="15" name="Straight Connector 14">
            <a:extLst>
              <a:ext uri="{FF2B5EF4-FFF2-40B4-BE49-F238E27FC236}">
                <a16:creationId xmlns:a16="http://schemas.microsoft.com/office/drawing/2014/main" id="{5961BCDF-7ADA-9C42-A5E7-F4F9EC6EF139}"/>
              </a:ext>
            </a:extLst>
          </p:cNvPr>
          <p:cNvCxnSpPr/>
          <p:nvPr userDrawn="1"/>
        </p:nvCxnSpPr>
        <p:spPr>
          <a:xfrm>
            <a:off x="1161175" y="6126531"/>
            <a:ext cx="15437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82E9957-89B5-834D-867E-EDBF3A8816BC}"/>
              </a:ext>
            </a:extLst>
          </p:cNvPr>
          <p:cNvSpPr>
            <a:spLocks noGrp="1"/>
          </p:cNvSpPr>
          <p:nvPr>
            <p:ph type="ctrTitle" hasCustomPrompt="1"/>
          </p:nvPr>
        </p:nvSpPr>
        <p:spPr>
          <a:xfrm>
            <a:off x="1161175" y="3429001"/>
            <a:ext cx="3603875" cy="1947775"/>
          </a:xfrm>
        </p:spPr>
        <p:txBody>
          <a:bodyPr lIns="0" rIns="90000" anchor="b" anchorCtr="0">
            <a:normAutofit/>
          </a:bodyPr>
          <a:lstStyle>
            <a:lvl1pPr algn="l">
              <a:defRPr sz="3600" b="0" i="0">
                <a:solidFill>
                  <a:schemeClr val="bg1"/>
                </a:solidFill>
              </a:defRPr>
            </a:lvl1pPr>
          </a:lstStyle>
          <a:p>
            <a:r>
              <a:rPr lang="en-US"/>
              <a:t>Case Study</a:t>
            </a:r>
          </a:p>
        </p:txBody>
      </p:sp>
      <p:sp>
        <p:nvSpPr>
          <p:cNvPr id="11" name="Footer Placeholder 2">
            <a:extLst>
              <a:ext uri="{FF2B5EF4-FFF2-40B4-BE49-F238E27FC236}">
                <a16:creationId xmlns:a16="http://schemas.microsoft.com/office/drawing/2014/main" id="{A4821089-4ADE-834B-AF30-E189AB307F12}"/>
              </a:ext>
            </a:extLst>
          </p:cNvPr>
          <p:cNvSpPr>
            <a:spLocks noGrp="1"/>
          </p:cNvSpPr>
          <p:nvPr>
            <p:ph type="ftr" sz="quarter" idx="12"/>
          </p:nvPr>
        </p:nvSpPr>
        <p:spPr>
          <a:xfrm>
            <a:off x="222513" y="6356350"/>
            <a:ext cx="4114800" cy="365125"/>
          </a:xfrm>
          <a:prstGeom prst="rect">
            <a:avLst/>
          </a:prstGeom>
        </p:spPr>
        <p:txBody>
          <a:bodyPr/>
          <a:lstStyle>
            <a:lvl1pPr algn="l">
              <a:defRPr sz="1200" b="0" i="0">
                <a:solidFill>
                  <a:schemeClr val="bg1"/>
                </a:solidFill>
                <a:latin typeface="Arial Regular"/>
              </a:defRPr>
            </a:lvl1pPr>
          </a:lstStyle>
          <a:p>
            <a:endParaRPr lang="en-GB"/>
          </a:p>
        </p:txBody>
      </p:sp>
      <p:sp>
        <p:nvSpPr>
          <p:cNvPr id="8" name="Text Placeholder 7">
            <a:extLst>
              <a:ext uri="{FF2B5EF4-FFF2-40B4-BE49-F238E27FC236}">
                <a16:creationId xmlns:a16="http://schemas.microsoft.com/office/drawing/2014/main" id="{978429A5-EC04-1148-9C2C-B8AB8C72394C}"/>
              </a:ext>
            </a:extLst>
          </p:cNvPr>
          <p:cNvSpPr>
            <a:spLocks noGrp="1"/>
          </p:cNvSpPr>
          <p:nvPr>
            <p:ph type="body" sz="quarter" idx="13" hasCustomPrompt="1"/>
          </p:nvPr>
        </p:nvSpPr>
        <p:spPr>
          <a:xfrm>
            <a:off x="10046677" y="198560"/>
            <a:ext cx="2145323" cy="396526"/>
          </a:xfrm>
          <a:prstGeom prst="rect">
            <a:avLst/>
          </a:prstGeom>
          <a:solidFill>
            <a:schemeClr val="accent3"/>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10" name="Picture 9">
            <a:extLst>
              <a:ext uri="{FF2B5EF4-FFF2-40B4-BE49-F238E27FC236}">
                <a16:creationId xmlns:a16="http://schemas.microsoft.com/office/drawing/2014/main" id="{403E51BF-D811-4500-B54E-38123C68C4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1865564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b_4_section_contents">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1A5B2C61-1D08-40E0-980A-8225A09DFE02}"/>
              </a:ext>
            </a:extLst>
          </p:cNvPr>
          <p:cNvSpPr>
            <a:spLocks noGrp="1"/>
          </p:cNvSpPr>
          <p:nvPr>
            <p:ph type="pic" sz="quarter" idx="13"/>
          </p:nvPr>
        </p:nvSpPr>
        <p:spPr>
          <a:xfrm>
            <a:off x="9215437" y="1"/>
            <a:ext cx="2976563" cy="3346476"/>
          </a:xfrm>
        </p:spPr>
        <p:txBody>
          <a:bodyPr/>
          <a:lstStyle/>
          <a:p>
            <a:r>
              <a:rPr lang="en-US"/>
              <a:t>Click icon to add picture</a:t>
            </a:r>
            <a:endParaRPr lang="en-GB"/>
          </a:p>
        </p:txBody>
      </p:sp>
      <p:sp>
        <p:nvSpPr>
          <p:cNvPr id="23" name="Picture Placeholder 2">
            <a:extLst>
              <a:ext uri="{FF2B5EF4-FFF2-40B4-BE49-F238E27FC236}">
                <a16:creationId xmlns:a16="http://schemas.microsoft.com/office/drawing/2014/main" id="{8DBD0AC8-0D9B-4F00-BE43-4AE151CD42D5}"/>
              </a:ext>
            </a:extLst>
          </p:cNvPr>
          <p:cNvSpPr>
            <a:spLocks noGrp="1"/>
          </p:cNvSpPr>
          <p:nvPr>
            <p:ph type="pic" sz="quarter" idx="12"/>
          </p:nvPr>
        </p:nvSpPr>
        <p:spPr>
          <a:xfrm>
            <a:off x="3070701" y="1"/>
            <a:ext cx="2976563" cy="3346476"/>
          </a:xfrm>
        </p:spPr>
        <p:txBody>
          <a:bodyPr/>
          <a:lstStyle/>
          <a:p>
            <a:r>
              <a:rPr lang="en-US"/>
              <a:t>Click icon to add picture</a:t>
            </a:r>
            <a:endParaRPr lang="en-GB"/>
          </a:p>
        </p:txBody>
      </p:sp>
      <p:sp>
        <p:nvSpPr>
          <p:cNvPr id="22" name="Picture Placeholder 2">
            <a:extLst>
              <a:ext uri="{FF2B5EF4-FFF2-40B4-BE49-F238E27FC236}">
                <a16:creationId xmlns:a16="http://schemas.microsoft.com/office/drawing/2014/main" id="{3686191E-6531-4EE6-852A-C94A6BF16401}"/>
              </a:ext>
            </a:extLst>
          </p:cNvPr>
          <p:cNvSpPr>
            <a:spLocks noGrp="1"/>
          </p:cNvSpPr>
          <p:nvPr>
            <p:ph type="pic" sz="quarter" idx="11"/>
          </p:nvPr>
        </p:nvSpPr>
        <p:spPr>
          <a:xfrm>
            <a:off x="6143285" y="3470275"/>
            <a:ext cx="2976563" cy="3387725"/>
          </a:xfrm>
        </p:spPr>
        <p:txBody>
          <a:bodyPr/>
          <a:lstStyle/>
          <a:p>
            <a:r>
              <a:rPr lang="en-US"/>
              <a:t>Click icon to add picture</a:t>
            </a:r>
            <a:endParaRPr lang="en-GB"/>
          </a:p>
        </p:txBody>
      </p:sp>
      <p:sp>
        <p:nvSpPr>
          <p:cNvPr id="3" name="Picture Placeholder 2">
            <a:extLst>
              <a:ext uri="{FF2B5EF4-FFF2-40B4-BE49-F238E27FC236}">
                <a16:creationId xmlns:a16="http://schemas.microsoft.com/office/drawing/2014/main" id="{3504FB82-E5A9-4A87-8B4A-CF8CF8C64526}"/>
              </a:ext>
            </a:extLst>
          </p:cNvPr>
          <p:cNvSpPr>
            <a:spLocks noGrp="1"/>
          </p:cNvSpPr>
          <p:nvPr>
            <p:ph type="pic" sz="quarter" idx="10"/>
          </p:nvPr>
        </p:nvSpPr>
        <p:spPr>
          <a:xfrm>
            <a:off x="0" y="3470275"/>
            <a:ext cx="2976563" cy="3387725"/>
          </a:xfrm>
        </p:spPr>
        <p:txBody>
          <a:bodyPr/>
          <a:lstStyle/>
          <a:p>
            <a:r>
              <a:rPr lang="en-US"/>
              <a:t>Click icon to add picture</a:t>
            </a:r>
            <a:endParaRPr lang="en-GB"/>
          </a:p>
        </p:txBody>
      </p:sp>
      <p:sp>
        <p:nvSpPr>
          <p:cNvPr id="8" name="Rectangle 7">
            <a:extLst>
              <a:ext uri="{FF2B5EF4-FFF2-40B4-BE49-F238E27FC236}">
                <a16:creationId xmlns:a16="http://schemas.microsoft.com/office/drawing/2014/main" id="{D8EB4BC4-7DF6-4917-82C7-2650953E30E1}"/>
              </a:ext>
            </a:extLst>
          </p:cNvPr>
          <p:cNvSpPr/>
          <p:nvPr userDrawn="1"/>
        </p:nvSpPr>
        <p:spPr>
          <a:xfrm>
            <a:off x="0" y="0"/>
            <a:ext cx="2977067" cy="3346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9" name="Rectangle 8">
            <a:extLst>
              <a:ext uri="{FF2B5EF4-FFF2-40B4-BE49-F238E27FC236}">
                <a16:creationId xmlns:a16="http://schemas.microsoft.com/office/drawing/2014/main" id="{4804EBE8-63AF-4A2F-A95D-6AC41A06D1C1}"/>
              </a:ext>
            </a:extLst>
          </p:cNvPr>
          <p:cNvSpPr/>
          <p:nvPr userDrawn="1"/>
        </p:nvSpPr>
        <p:spPr>
          <a:xfrm>
            <a:off x="6142781" y="0"/>
            <a:ext cx="2977067" cy="3358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3" name="Rectangle 12">
            <a:extLst>
              <a:ext uri="{FF2B5EF4-FFF2-40B4-BE49-F238E27FC236}">
                <a16:creationId xmlns:a16="http://schemas.microsoft.com/office/drawing/2014/main" id="{841C33C9-C43D-44D6-8C1A-5EE872E3B8BB}"/>
              </a:ext>
            </a:extLst>
          </p:cNvPr>
          <p:cNvSpPr/>
          <p:nvPr userDrawn="1"/>
        </p:nvSpPr>
        <p:spPr>
          <a:xfrm>
            <a:off x="3070701" y="3456984"/>
            <a:ext cx="2977067" cy="3401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8" name="Rectangle 17">
            <a:extLst>
              <a:ext uri="{FF2B5EF4-FFF2-40B4-BE49-F238E27FC236}">
                <a16:creationId xmlns:a16="http://schemas.microsoft.com/office/drawing/2014/main" id="{2B141450-7776-4495-9930-8E0BBB01E56A}"/>
              </a:ext>
            </a:extLst>
          </p:cNvPr>
          <p:cNvSpPr/>
          <p:nvPr userDrawn="1"/>
        </p:nvSpPr>
        <p:spPr>
          <a:xfrm>
            <a:off x="9214933" y="3456984"/>
            <a:ext cx="2977067" cy="3401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04</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33905927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full page quote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5D5998-8951-6447-A442-7720304EED94}"/>
              </a:ext>
            </a:extLst>
          </p:cNvPr>
          <p:cNvSpPr/>
          <p:nvPr userDrawn="1"/>
        </p:nvSpPr>
        <p:spPr>
          <a:xfrm>
            <a:off x="0" y="0"/>
            <a:ext cx="12192000" cy="6858000"/>
          </a:xfrm>
          <a:prstGeom prst="rect">
            <a:avLst/>
          </a:prstGeom>
          <a:gradFill>
            <a:gsLst>
              <a:gs pos="1000">
                <a:schemeClr val="bg2">
                  <a:lumMod val="0"/>
                  <a:alpha val="0"/>
                </a:schemeClr>
              </a:gs>
              <a:gs pos="46000">
                <a:srgbClr val="000000">
                  <a:alpha val="39000"/>
                </a:srgbClr>
              </a:gs>
              <a:gs pos="65000">
                <a:srgbClr val="000000">
                  <a:alpha val="54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a:extLst>
              <a:ext uri="{FF2B5EF4-FFF2-40B4-BE49-F238E27FC236}">
                <a16:creationId xmlns:a16="http://schemas.microsoft.com/office/drawing/2014/main" id="{75923044-9BAA-AE4C-90B4-885770DB0BDE}"/>
              </a:ext>
            </a:extLst>
          </p:cNvPr>
          <p:cNvSpPr>
            <a:spLocks noGrp="1"/>
          </p:cNvSpPr>
          <p:nvPr>
            <p:ph type="ctrTitle" hasCustomPrompt="1"/>
          </p:nvPr>
        </p:nvSpPr>
        <p:spPr>
          <a:xfrm>
            <a:off x="1524000" y="2447642"/>
            <a:ext cx="9144000" cy="1308967"/>
          </a:xfrm>
          <a:prstGeom prst="rect">
            <a:avLst/>
          </a:prstGeom>
        </p:spPr>
        <p:txBody>
          <a:bodyPr anchor="b" anchorCtr="0">
            <a:normAutofit/>
          </a:bodyPr>
          <a:lstStyle>
            <a:lvl1pPr algn="ctr">
              <a:defRPr sz="3600" b="0" i="0">
                <a:solidFill>
                  <a:schemeClr val="bg1"/>
                </a:solidFill>
                <a:latin typeface="Century Gothic" panose="020B0502020202020204" pitchFamily="34" charset="0"/>
                <a:cs typeface="Arial" panose="020B0604020202020204" pitchFamily="34" charset="0"/>
              </a:defRPr>
            </a:lvl1pPr>
          </a:lstStyle>
          <a:p>
            <a:r>
              <a:rPr lang="en-US"/>
              <a:t>Title goes here in sentence case</a:t>
            </a:r>
          </a:p>
        </p:txBody>
      </p:sp>
      <p:sp>
        <p:nvSpPr>
          <p:cNvPr id="22" name="Text Placeholder 7">
            <a:extLst>
              <a:ext uri="{FF2B5EF4-FFF2-40B4-BE49-F238E27FC236}">
                <a16:creationId xmlns:a16="http://schemas.microsoft.com/office/drawing/2014/main" id="{80A2058A-BF3B-0D40-9D76-DD0202D5EA58}"/>
              </a:ext>
            </a:extLst>
          </p:cNvPr>
          <p:cNvSpPr>
            <a:spLocks noGrp="1"/>
          </p:cNvSpPr>
          <p:nvPr>
            <p:ph type="body" sz="quarter" idx="10" hasCustomPrompt="1"/>
          </p:nvPr>
        </p:nvSpPr>
        <p:spPr>
          <a:xfrm>
            <a:off x="1539498" y="3804230"/>
            <a:ext cx="9144000" cy="615891"/>
          </a:xfrm>
          <a:prstGeom prst="rect">
            <a:avLst/>
          </a:prstGeom>
        </p:spPr>
        <p:txBody>
          <a:bodyPr>
            <a:normAutofit/>
          </a:bodyPr>
          <a:lstStyle>
            <a:lvl1pPr marL="0" indent="0" algn="ctr">
              <a:buNone/>
              <a:defRPr sz="2400" b="0" i="0">
                <a:solidFill>
                  <a:schemeClr val="bg1"/>
                </a:solidFill>
                <a:latin typeface="Century Gothic" panose="020B0502020202020204" pitchFamily="34" charset="0"/>
                <a:ea typeface="Helvetica Neue Light" panose="02000403000000020004" pitchFamily="2" charset="0"/>
                <a:cs typeface="Helvetica Neue" panose="02000503000000020004" pitchFamily="2" charset="0"/>
              </a:defRPr>
            </a:lvl1pPr>
          </a:lstStyle>
          <a:p>
            <a:pPr lvl="0"/>
            <a:r>
              <a:rPr lang="en-US"/>
              <a:t>Insert subtext here in sentence case</a:t>
            </a:r>
          </a:p>
        </p:txBody>
      </p:sp>
      <p:pic>
        <p:nvPicPr>
          <p:cNvPr id="6" name="Picture 5">
            <a:extLst>
              <a:ext uri="{FF2B5EF4-FFF2-40B4-BE49-F238E27FC236}">
                <a16:creationId xmlns:a16="http://schemas.microsoft.com/office/drawing/2014/main" id="{066A2245-30BD-4001-A2C9-BE5D127157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40353" y="6010836"/>
            <a:ext cx="680153" cy="680153"/>
          </a:xfrm>
          <a:prstGeom prst="rect">
            <a:avLst/>
          </a:prstGeom>
        </p:spPr>
      </p:pic>
    </p:spTree>
    <p:extLst>
      <p:ext uri="{BB962C8B-B14F-4D97-AF65-F5344CB8AC3E}">
        <p14:creationId xmlns:p14="http://schemas.microsoft.com/office/powerpoint/2010/main" val="210079495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F024-CE78-C044-AC1C-749F5A01162F}"/>
              </a:ext>
            </a:extLst>
          </p:cNvPr>
          <p:cNvSpPr>
            <a:spLocks noGrp="1"/>
          </p:cNvSpPr>
          <p:nvPr>
            <p:ph type="title" hasCustomPrompt="1"/>
          </p:nvPr>
        </p:nvSpPr>
        <p:spPr/>
        <p:txBody>
          <a:bodyPr lIns="0" tIns="46800" rIns="0"/>
          <a:lstStyle>
            <a:lvl1pPr algn="l">
              <a:defRPr b="0">
                <a:solidFill>
                  <a:schemeClr val="tx1"/>
                </a:solidFill>
              </a:defRPr>
            </a:lvl1pPr>
          </a:lstStyle>
          <a:p>
            <a:r>
              <a:rPr lang="en-US"/>
              <a:t>Title goes here in sentence case</a:t>
            </a:r>
          </a:p>
        </p:txBody>
      </p:sp>
      <p:sp>
        <p:nvSpPr>
          <p:cNvPr id="3" name="Content Placeholder 2">
            <a:extLst>
              <a:ext uri="{FF2B5EF4-FFF2-40B4-BE49-F238E27FC236}">
                <a16:creationId xmlns:a16="http://schemas.microsoft.com/office/drawing/2014/main" id="{00E98E0F-C5DC-7746-96E8-3365A74A0FB3}"/>
              </a:ext>
            </a:extLst>
          </p:cNvPr>
          <p:cNvSpPr>
            <a:spLocks noGrp="1"/>
          </p:cNvSpPr>
          <p:nvPr>
            <p:ph idx="1"/>
          </p:nvPr>
        </p:nvSpPr>
        <p:spPr>
          <a:xfrm>
            <a:off x="839788" y="1825625"/>
            <a:ext cx="10514012" cy="4351338"/>
          </a:xfrm>
        </p:spPr>
        <p:txBody>
          <a:bodyPr/>
          <a:lstStyle>
            <a:lvl1pPr marL="0" indent="0">
              <a:buNone/>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6BF1FDA-2CB4-704B-95F9-2095F91D33FC}"/>
              </a:ext>
            </a:extLst>
          </p:cNvPr>
          <p:cNvCxnSpPr/>
          <p:nvPr userDrawn="1"/>
        </p:nvCxnSpPr>
        <p:spPr>
          <a:xfrm>
            <a:off x="839788" y="1401000"/>
            <a:ext cx="1543792" cy="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C72FCD4-32B2-F144-B95B-61FA8242A671}"/>
              </a:ext>
            </a:extLst>
          </p:cNvPr>
          <p:cNvSpPr>
            <a:spLocks noGrp="1"/>
          </p:cNvSpPr>
          <p:nvPr>
            <p:ph type="ftr" sz="quarter" idx="11"/>
          </p:nvPr>
        </p:nvSpPr>
        <p:spPr>
          <a:xfrm>
            <a:off x="222513" y="6356350"/>
            <a:ext cx="4114800" cy="365125"/>
          </a:xfrm>
        </p:spPr>
        <p:txBody>
          <a:bodyPr/>
          <a:lstStyle>
            <a:lvl1pPr algn="l">
              <a:defRPr>
                <a:solidFill>
                  <a:schemeClr val="tx1"/>
                </a:solidFill>
              </a:defRPr>
            </a:lvl1pPr>
          </a:lstStyle>
          <a:p>
            <a:fld id="{A06387B2-7A61-DC40-A17B-3BFC5FA5102E}" type="slidenum">
              <a:rPr lang="en-GB" smtClean="0"/>
              <a:pPr/>
              <a:t>‹#›</a:t>
            </a:fld>
            <a:endParaRPr lang="en-GB"/>
          </a:p>
        </p:txBody>
      </p:sp>
      <p:sp>
        <p:nvSpPr>
          <p:cNvPr id="8" name="Text Placeholder 7">
            <a:extLst>
              <a:ext uri="{FF2B5EF4-FFF2-40B4-BE49-F238E27FC236}">
                <a16:creationId xmlns:a16="http://schemas.microsoft.com/office/drawing/2014/main" id="{4892DD46-7CCA-E64B-85FF-CBF1C3886095}"/>
              </a:ext>
            </a:extLst>
          </p:cNvPr>
          <p:cNvSpPr>
            <a:spLocks noGrp="1"/>
          </p:cNvSpPr>
          <p:nvPr>
            <p:ph type="body" sz="quarter" idx="12" hasCustomPrompt="1"/>
          </p:nvPr>
        </p:nvSpPr>
        <p:spPr>
          <a:xfrm>
            <a:off x="10046677" y="198560"/>
            <a:ext cx="2145323" cy="396526"/>
          </a:xfrm>
          <a:solidFill>
            <a:schemeClr val="bg2"/>
          </a:solidFill>
        </p:spPr>
        <p:txBody>
          <a:bodyPr anchor="ctr" anchorCtr="0">
            <a:normAutofit/>
          </a:bodyPr>
          <a:lstStyle>
            <a:lvl1pPr marL="0" indent="0" algn="l">
              <a:buNone/>
              <a:defRPr sz="1200" b="1">
                <a:solidFill>
                  <a:schemeClr val="bg1"/>
                </a:solidFill>
              </a:defRPr>
            </a:lvl1pPr>
          </a:lstStyle>
          <a:p>
            <a:pPr algn="l"/>
            <a:r>
              <a:rPr lang="en-GB" sz="1400">
                <a:latin typeface="Century Gothic" panose="020B0502020202020204" pitchFamily="34" charset="0"/>
              </a:rPr>
              <a:t>Section Title goes here</a:t>
            </a:r>
          </a:p>
        </p:txBody>
      </p:sp>
      <p:pic>
        <p:nvPicPr>
          <p:cNvPr id="9" name="Picture 8">
            <a:extLst>
              <a:ext uri="{FF2B5EF4-FFF2-40B4-BE49-F238E27FC236}">
                <a16:creationId xmlns:a16="http://schemas.microsoft.com/office/drawing/2014/main" id="{DA650CC2-E3C5-4D8E-9A69-AE643F9B26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3464" y="6119624"/>
            <a:ext cx="565533" cy="565533"/>
          </a:xfrm>
          <a:prstGeom prst="rect">
            <a:avLst/>
          </a:prstGeom>
        </p:spPr>
      </p:pic>
    </p:spTree>
    <p:extLst>
      <p:ext uri="{BB962C8B-B14F-4D97-AF65-F5344CB8AC3E}">
        <p14:creationId xmlns:p14="http://schemas.microsoft.com/office/powerpoint/2010/main" val="2301431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c_5_section_contents">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9265F1AC-FED6-43EC-9CB3-DC6DBC88CBBB}"/>
              </a:ext>
            </a:extLst>
          </p:cNvPr>
          <p:cNvSpPr>
            <a:spLocks noGrp="1"/>
          </p:cNvSpPr>
          <p:nvPr>
            <p:ph type="pic" sz="quarter" idx="14"/>
          </p:nvPr>
        </p:nvSpPr>
        <p:spPr>
          <a:xfrm>
            <a:off x="2446293" y="-9873"/>
            <a:ext cx="2370138" cy="3383518"/>
          </a:xfrm>
        </p:spPr>
        <p:txBody>
          <a:bodyPr/>
          <a:lstStyle/>
          <a:p>
            <a:r>
              <a:rPr lang="en-US"/>
              <a:t>Click icon to add picture</a:t>
            </a:r>
            <a:endParaRPr lang="en-GB"/>
          </a:p>
        </p:txBody>
      </p:sp>
      <p:sp>
        <p:nvSpPr>
          <p:cNvPr id="27" name="Picture Placeholder 3">
            <a:extLst>
              <a:ext uri="{FF2B5EF4-FFF2-40B4-BE49-F238E27FC236}">
                <a16:creationId xmlns:a16="http://schemas.microsoft.com/office/drawing/2014/main" id="{89705CC8-21F8-4C81-865F-8A1E88F977EA}"/>
              </a:ext>
            </a:extLst>
          </p:cNvPr>
          <p:cNvSpPr>
            <a:spLocks noGrp="1"/>
          </p:cNvSpPr>
          <p:nvPr>
            <p:ph type="pic" sz="quarter" idx="13"/>
          </p:nvPr>
        </p:nvSpPr>
        <p:spPr>
          <a:xfrm>
            <a:off x="7342929" y="-9873"/>
            <a:ext cx="2370138" cy="3383518"/>
          </a:xfrm>
        </p:spPr>
        <p:txBody>
          <a:bodyPr/>
          <a:lstStyle/>
          <a:p>
            <a:r>
              <a:rPr lang="en-US"/>
              <a:t>Click icon to add picture</a:t>
            </a:r>
            <a:endParaRPr lang="en-GB"/>
          </a:p>
        </p:txBody>
      </p:sp>
      <p:sp>
        <p:nvSpPr>
          <p:cNvPr id="4" name="Picture Placeholder 3">
            <a:extLst>
              <a:ext uri="{FF2B5EF4-FFF2-40B4-BE49-F238E27FC236}">
                <a16:creationId xmlns:a16="http://schemas.microsoft.com/office/drawing/2014/main" id="{E6551DCA-D0EF-40E3-837D-A2F52D2A63B3}"/>
              </a:ext>
            </a:extLst>
          </p:cNvPr>
          <p:cNvSpPr>
            <a:spLocks noGrp="1"/>
          </p:cNvSpPr>
          <p:nvPr>
            <p:ph type="pic" sz="quarter" idx="10"/>
          </p:nvPr>
        </p:nvSpPr>
        <p:spPr>
          <a:xfrm>
            <a:off x="0" y="3462338"/>
            <a:ext cx="2370138" cy="3395662"/>
          </a:xfrm>
        </p:spPr>
        <p:txBody>
          <a:bodyPr/>
          <a:lstStyle/>
          <a:p>
            <a:r>
              <a:rPr lang="en-US"/>
              <a:t>Click icon to add picture</a:t>
            </a:r>
            <a:endParaRPr lang="en-GB"/>
          </a:p>
        </p:txBody>
      </p:sp>
      <p:sp>
        <p:nvSpPr>
          <p:cNvPr id="25" name="Picture Placeholder 3">
            <a:extLst>
              <a:ext uri="{FF2B5EF4-FFF2-40B4-BE49-F238E27FC236}">
                <a16:creationId xmlns:a16="http://schemas.microsoft.com/office/drawing/2014/main" id="{A5D9A06F-E20A-4AE0-A2DB-2CCFA68D4A25}"/>
              </a:ext>
            </a:extLst>
          </p:cNvPr>
          <p:cNvSpPr>
            <a:spLocks noGrp="1"/>
          </p:cNvSpPr>
          <p:nvPr>
            <p:ph type="pic" sz="quarter" idx="11"/>
          </p:nvPr>
        </p:nvSpPr>
        <p:spPr>
          <a:xfrm>
            <a:off x="4893341" y="3462338"/>
            <a:ext cx="2370138" cy="3395662"/>
          </a:xfrm>
        </p:spPr>
        <p:txBody>
          <a:bodyPr/>
          <a:lstStyle/>
          <a:p>
            <a:r>
              <a:rPr lang="en-US"/>
              <a:t>Click icon to add picture</a:t>
            </a:r>
            <a:endParaRPr lang="en-GB"/>
          </a:p>
        </p:txBody>
      </p:sp>
      <p:sp>
        <p:nvSpPr>
          <p:cNvPr id="26" name="Picture Placeholder 3">
            <a:extLst>
              <a:ext uri="{FF2B5EF4-FFF2-40B4-BE49-F238E27FC236}">
                <a16:creationId xmlns:a16="http://schemas.microsoft.com/office/drawing/2014/main" id="{41C7918F-8E53-4379-9231-813F1C7127C9}"/>
              </a:ext>
            </a:extLst>
          </p:cNvPr>
          <p:cNvSpPr>
            <a:spLocks noGrp="1"/>
          </p:cNvSpPr>
          <p:nvPr>
            <p:ph type="pic" sz="quarter" idx="12"/>
          </p:nvPr>
        </p:nvSpPr>
        <p:spPr>
          <a:xfrm>
            <a:off x="9820244" y="3462338"/>
            <a:ext cx="2370138" cy="3395662"/>
          </a:xfrm>
        </p:spPr>
        <p:txBody>
          <a:bodyPr/>
          <a:lstStyle/>
          <a:p>
            <a:r>
              <a:rPr lang="en-US"/>
              <a:t>Click icon to add picture</a:t>
            </a:r>
            <a:endParaRPr lang="en-GB"/>
          </a:p>
        </p:txBody>
      </p:sp>
      <p:sp>
        <p:nvSpPr>
          <p:cNvPr id="10" name="Rectangle 9">
            <a:extLst>
              <a:ext uri="{FF2B5EF4-FFF2-40B4-BE49-F238E27FC236}">
                <a16:creationId xmlns:a16="http://schemas.microsoft.com/office/drawing/2014/main" id="{01413CD8-75EA-413A-83A2-A81EAD0C11D0}"/>
              </a:ext>
            </a:extLst>
          </p:cNvPr>
          <p:cNvSpPr/>
          <p:nvPr userDrawn="1"/>
        </p:nvSpPr>
        <p:spPr>
          <a:xfrm>
            <a:off x="0" y="1"/>
            <a:ext cx="2371756" cy="33736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01</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1" name="Rectangle 10">
            <a:extLst>
              <a:ext uri="{FF2B5EF4-FFF2-40B4-BE49-F238E27FC236}">
                <a16:creationId xmlns:a16="http://schemas.microsoft.com/office/drawing/2014/main" id="{C656B276-54D0-45B2-B78F-7E5C7BB21777}"/>
              </a:ext>
            </a:extLst>
          </p:cNvPr>
          <p:cNvSpPr/>
          <p:nvPr userDrawn="1"/>
        </p:nvSpPr>
        <p:spPr>
          <a:xfrm>
            <a:off x="4893802" y="0"/>
            <a:ext cx="2371756" cy="33835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chemeClr val="bg1"/>
                </a:solidFill>
                <a:latin typeface="Century Gothic Bold"/>
                <a:ea typeface="Helvetica Neue Light" panose="02000403000000020004" pitchFamily="2" charset="0"/>
                <a:cs typeface="Helvetica Neue" panose="02000503000000020004" pitchFamily="2" charset="0"/>
              </a:rPr>
              <a:t>03</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2" name="Rectangle 11">
            <a:extLst>
              <a:ext uri="{FF2B5EF4-FFF2-40B4-BE49-F238E27FC236}">
                <a16:creationId xmlns:a16="http://schemas.microsoft.com/office/drawing/2014/main" id="{9D85C22A-1E92-445B-A7AB-DA8D8795C8C4}"/>
              </a:ext>
            </a:extLst>
          </p:cNvPr>
          <p:cNvSpPr/>
          <p:nvPr userDrawn="1"/>
        </p:nvSpPr>
        <p:spPr>
          <a:xfrm>
            <a:off x="2446352" y="3461684"/>
            <a:ext cx="2371756" cy="3396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02</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17" name="Rectangle 16">
            <a:extLst>
              <a:ext uri="{FF2B5EF4-FFF2-40B4-BE49-F238E27FC236}">
                <a16:creationId xmlns:a16="http://schemas.microsoft.com/office/drawing/2014/main" id="{64AEE9A5-0D44-4BD9-ACE2-D1920606F9F1}"/>
              </a:ext>
            </a:extLst>
          </p:cNvPr>
          <p:cNvSpPr/>
          <p:nvPr userDrawn="1"/>
        </p:nvSpPr>
        <p:spPr>
          <a:xfrm>
            <a:off x="7341311" y="3461684"/>
            <a:ext cx="2371756" cy="3396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Century Gothic Bold"/>
                <a:ea typeface="Helvetica Neue Light" panose="02000403000000020004" pitchFamily="2" charset="0"/>
                <a:cs typeface="Helvetica Neue" panose="02000503000000020004" pitchFamily="2" charset="0"/>
              </a:rPr>
              <a:t>04</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
        <p:nvSpPr>
          <p:cNvPr id="20" name="Rectangle 19">
            <a:extLst>
              <a:ext uri="{FF2B5EF4-FFF2-40B4-BE49-F238E27FC236}">
                <a16:creationId xmlns:a16="http://schemas.microsoft.com/office/drawing/2014/main" id="{40986377-307A-4C1A-BE3A-BFDC87BF15BA}"/>
              </a:ext>
            </a:extLst>
          </p:cNvPr>
          <p:cNvSpPr/>
          <p:nvPr userDrawn="1"/>
        </p:nvSpPr>
        <p:spPr>
          <a:xfrm>
            <a:off x="9820244" y="0"/>
            <a:ext cx="2371756" cy="33835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a:solidFill>
                  <a:schemeClr val="bg1"/>
                </a:solidFill>
                <a:latin typeface="Century Gothic Bold"/>
                <a:ea typeface="Helvetica Neue Light" panose="02000403000000020004" pitchFamily="2" charset="0"/>
                <a:cs typeface="Helvetica Neue" panose="02000503000000020004" pitchFamily="2" charset="0"/>
              </a:rPr>
              <a:t>05</a:t>
            </a:r>
          </a:p>
          <a:p>
            <a:pPr algn="ctr"/>
            <a:r>
              <a:rPr lang="en-US" b="1">
                <a:solidFill>
                  <a:schemeClr val="bg1"/>
                </a:solidFill>
                <a:latin typeface="Century Gothic Bold"/>
                <a:ea typeface="Helvetica Neue Light" panose="02000403000000020004" pitchFamily="2" charset="0"/>
                <a:cs typeface="Helvetica Neue" panose="02000503000000020004" pitchFamily="2" charset="0"/>
              </a:rPr>
              <a:t>TITLE GOES HERE</a:t>
            </a:r>
          </a:p>
          <a:p>
            <a:pPr algn="ctr"/>
            <a:r>
              <a:rPr lang="en-US" sz="1400">
                <a:solidFill>
                  <a:schemeClr val="bg1"/>
                </a:solidFill>
                <a:latin typeface="Arial Regular"/>
                <a:ea typeface="Helvetica Neue Light" panose="02000403000000020004" pitchFamily="2" charset="0"/>
                <a:cs typeface="Helvetica Neue" panose="02000503000000020004" pitchFamily="2" charset="0"/>
              </a:rPr>
              <a:t>Subtext goes in here</a:t>
            </a:r>
          </a:p>
        </p:txBody>
      </p:sp>
    </p:spTree>
    <p:extLst>
      <p:ext uri="{BB962C8B-B14F-4D97-AF65-F5344CB8AC3E}">
        <p14:creationId xmlns:p14="http://schemas.microsoft.com/office/powerpoint/2010/main" val="64517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5.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23B764-8B79-724D-870A-F637E490D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endParaRPr lang="en-GB"/>
          </a:p>
        </p:txBody>
      </p:sp>
    </p:spTree>
    <p:extLst>
      <p:ext uri="{BB962C8B-B14F-4D97-AF65-F5344CB8AC3E}">
        <p14:creationId xmlns:p14="http://schemas.microsoft.com/office/powerpoint/2010/main" val="3769149131"/>
      </p:ext>
    </p:extLst>
  </p:cSld>
  <p:clrMap bg1="lt1" tx1="dk1" bg2="lt2" tx2="dk2" accent1="accent1" accent2="accent2" accent3="accent3" accent4="accent4" accent5="accent5" accent6="accent6" hlink="hlink" folHlink="folHlink"/>
  <p:sldLayoutIdLst>
    <p:sldLayoutId id="2147483708" r:id="rId1"/>
    <p:sldLayoutId id="2147483721" r:id="rId2"/>
    <p:sldLayoutId id="2147483706" r:id="rId3"/>
    <p:sldLayoutId id="2147483707" r:id="rId4"/>
    <p:sldLayoutId id="2147483695" r:id="rId5"/>
    <p:sldLayoutId id="2147483759" r:id="rId6"/>
    <p:sldLayoutId id="2147483771" r:id="rId7"/>
    <p:sldLayoutId id="2147483772" r:id="rId8"/>
    <p:sldLayoutId id="2147483773" r:id="rId9"/>
    <p:sldLayoutId id="2147483774" r:id="rId10"/>
    <p:sldLayoutId id="2147483780" r:id="rId11"/>
    <p:sldLayoutId id="214748378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838200" y="365125"/>
            <a:ext cx="10515600" cy="941161"/>
          </a:xfrm>
          <a:prstGeom prst="rect">
            <a:avLst/>
          </a:prstGeom>
        </p:spPr>
        <p:txBody>
          <a:bodyPr vert="horz" lIns="91440" tIns="45720" rIns="91440" bIns="45720" rtlCol="0" anchor="b" anchorCtr="0">
            <a:normAutofit/>
          </a:bodyPr>
          <a:lstStyle/>
          <a:p>
            <a:r>
              <a:rPr lang="en-US"/>
              <a:t>Title goes here in sentence case</a:t>
            </a:r>
          </a:p>
        </p:txBody>
      </p:sp>
      <p:sp>
        <p:nvSpPr>
          <p:cNvPr id="3" name="Text Placeholder 2">
            <a:extLst>
              <a:ext uri="{FF2B5EF4-FFF2-40B4-BE49-F238E27FC236}">
                <a16:creationId xmlns:a16="http://schemas.microsoft.com/office/drawing/2014/main" id="{E74C4AB1-613B-DF4A-8CEF-1C5508959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DAB344-DFBE-2F44-A5A1-3E33771B00FE}"/>
              </a:ext>
            </a:extLst>
          </p:cNvPr>
          <p:cNvSpPr>
            <a:spLocks noGrp="1"/>
          </p:cNvSpPr>
          <p:nvPr>
            <p:ph type="ftr" sz="quarter" idx="3"/>
          </p:nvPr>
        </p:nvSpPr>
        <p:spPr>
          <a:xfrm>
            <a:off x="839787" y="6356351"/>
            <a:ext cx="10512425" cy="339952"/>
          </a:xfrm>
          <a:prstGeom prst="rect">
            <a:avLst/>
          </a:prstGeom>
        </p:spPr>
        <p:txBody>
          <a:bodyPr vert="horz" lIns="91440" tIns="45720" rIns="91440" bIns="45720" rtlCol="0" anchor="ctr"/>
          <a:lstStyle>
            <a:lvl1pPr algn="l">
              <a:defRPr sz="1200" b="0" i="0">
                <a:solidFill>
                  <a:schemeClr val="tx1"/>
                </a:solidFill>
                <a:latin typeface="Arial Regular"/>
              </a:defRPr>
            </a:lvl1pPr>
          </a:lstStyle>
          <a:p>
            <a:fld id="{F8840695-B550-B148-99BE-0CF31DEA08D9}" type="slidenum">
              <a:rPr lang="en-GB" smtClean="0">
                <a:ea typeface="Helvetica Neue Light" panose="02000403000000020004" pitchFamily="2" charset="0"/>
              </a:rPr>
              <a:pPr/>
              <a:t>‹#›</a:t>
            </a:fld>
            <a:endParaRPr lang="en-GB">
              <a:ea typeface="Helvetica Neue Light" panose="02000403000000020004" pitchFamily="2" charset="0"/>
            </a:endParaRPr>
          </a:p>
        </p:txBody>
      </p:sp>
    </p:spTree>
    <p:extLst>
      <p:ext uri="{BB962C8B-B14F-4D97-AF65-F5344CB8AC3E}">
        <p14:creationId xmlns:p14="http://schemas.microsoft.com/office/powerpoint/2010/main" val="408645214"/>
      </p:ext>
    </p:extLst>
  </p:cSld>
  <p:clrMap bg1="lt1" tx1="dk1" bg2="lt2" tx2="dk2" accent1="accent1" accent2="accent2" accent3="accent3" accent4="accent4" accent5="accent5" accent6="accent6" hlink="hlink" folHlink="folHlink"/>
  <p:sldLayoutIdLst>
    <p:sldLayoutId id="2147483693" r:id="rId1"/>
    <p:sldLayoutId id="2147483701" r:id="rId2"/>
    <p:sldLayoutId id="2147483694" r:id="rId3"/>
    <p:sldLayoutId id="2147483696" r:id="rId4"/>
    <p:sldLayoutId id="2147483697" r:id="rId5"/>
    <p:sldLayoutId id="2147483698" r:id="rId6"/>
    <p:sldLayoutId id="2147483699" r:id="rId7"/>
    <p:sldLayoutId id="2147483700" r:id="rId8"/>
    <p:sldLayoutId id="2147483710" r:id="rId9"/>
    <p:sldLayoutId id="2147483760" r:id="rId10"/>
    <p:sldLayoutId id="2147483733" r:id="rId11"/>
  </p:sldLayoutIdLst>
  <p:hf hdr="0" dt="0"/>
  <p:txStyles>
    <p:titleStyle>
      <a:lvl1pPr algn="ctr" defTabSz="914400" rtl="0" eaLnBrk="1" latinLnBrk="0" hangingPunct="1">
        <a:lnSpc>
          <a:spcPct val="90000"/>
        </a:lnSpc>
        <a:spcBef>
          <a:spcPct val="0"/>
        </a:spcBef>
        <a:buNone/>
        <a:defRPr sz="3600" b="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9">
          <p15:clr>
            <a:srgbClr val="F26B43"/>
          </p15:clr>
        </p15:guide>
        <p15:guide id="4" pos="7151">
          <p15:clr>
            <a:srgbClr val="F26B43"/>
          </p15:clr>
        </p15:guide>
        <p15:guide id="5" orient="horz" pos="232">
          <p15:clr>
            <a:srgbClr val="F26B43"/>
          </p15:clr>
        </p15:guide>
        <p15:guide id="6" orient="horz" pos="1139">
          <p15:clr>
            <a:srgbClr val="F26B43"/>
          </p15:clr>
        </p15:guide>
        <p15:guide id="7" orient="horz" pos="3997" userDrawn="1">
          <p15:clr>
            <a:srgbClr val="F26B43"/>
          </p15:clr>
        </p15:guide>
        <p15:guide id="8" pos="2729" userDrawn="1">
          <p15:clr>
            <a:srgbClr val="F26B43"/>
          </p15:clr>
        </p15:guide>
        <p15:guide id="9" pos="49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838200" y="365125"/>
            <a:ext cx="10515600" cy="941161"/>
          </a:xfrm>
          <a:prstGeom prst="rect">
            <a:avLst/>
          </a:prstGeom>
        </p:spPr>
        <p:txBody>
          <a:bodyPr vert="horz" lIns="91440" tIns="45720" rIns="91440" bIns="45720" rtlCol="0" anchor="b" anchorCtr="0">
            <a:normAutofit/>
          </a:bodyPr>
          <a:lstStyle/>
          <a:p>
            <a:r>
              <a:rPr lang="en-US"/>
              <a:t>Title goes here in sentence case</a:t>
            </a:r>
          </a:p>
        </p:txBody>
      </p:sp>
      <p:sp>
        <p:nvSpPr>
          <p:cNvPr id="3" name="Text Placeholder 2">
            <a:extLst>
              <a:ext uri="{FF2B5EF4-FFF2-40B4-BE49-F238E27FC236}">
                <a16:creationId xmlns:a16="http://schemas.microsoft.com/office/drawing/2014/main" id="{E74C4AB1-613B-DF4A-8CEF-1C5508959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DAB344-DFBE-2F44-A5A1-3E33771B00FE}"/>
              </a:ext>
            </a:extLst>
          </p:cNvPr>
          <p:cNvSpPr>
            <a:spLocks noGrp="1"/>
          </p:cNvSpPr>
          <p:nvPr>
            <p:ph type="ftr" sz="quarter" idx="3"/>
          </p:nvPr>
        </p:nvSpPr>
        <p:spPr>
          <a:xfrm>
            <a:off x="839787" y="6356351"/>
            <a:ext cx="10512425" cy="339952"/>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endParaRPr lang="en-GB">
              <a:solidFill>
                <a:schemeClr val="bg2"/>
              </a:solidFill>
              <a:ea typeface="Helvetica Neue Light" panose="02000403000000020004" pitchFamily="2" charset="0"/>
            </a:endParaRPr>
          </a:p>
        </p:txBody>
      </p:sp>
    </p:spTree>
    <p:extLst>
      <p:ext uri="{BB962C8B-B14F-4D97-AF65-F5344CB8AC3E}">
        <p14:creationId xmlns:p14="http://schemas.microsoft.com/office/powerpoint/2010/main" val="4215381643"/>
      </p:ext>
    </p:extLst>
  </p:cSld>
  <p:clrMap bg1="lt1" tx1="dk1" bg2="lt2" tx2="dk2" accent1="accent1" accent2="accent2" accent3="accent3" accent4="accent4" accent5="accent5" accent6="accent6" hlink="hlink" folHlink="folHlink"/>
  <p:sldLayoutIdLst>
    <p:sldLayoutId id="2147483723" r:id="rId1"/>
    <p:sldLayoutId id="2147483775" r:id="rId2"/>
    <p:sldLayoutId id="2147483726" r:id="rId3"/>
    <p:sldLayoutId id="2147483728" r:id="rId4"/>
    <p:sldLayoutId id="2147483729" r:id="rId5"/>
    <p:sldLayoutId id="2147483730" r:id="rId6"/>
    <p:sldLayoutId id="2147483731" r:id="rId7"/>
    <p:sldLayoutId id="2147483732" r:id="rId8"/>
    <p:sldLayoutId id="2147483725" r:id="rId9"/>
    <p:sldLayoutId id="2147483761" r:id="rId10"/>
    <p:sldLayoutId id="2147483781" r:id="rId11"/>
    <p:sldLayoutId id="2147483783" r:id="rId12"/>
    <p:sldLayoutId id="2147483785" r:id="rId13"/>
    <p:sldLayoutId id="2147483786" r:id="rId14"/>
    <p:sldLayoutId id="2147483787" r:id="rId15"/>
    <p:sldLayoutId id="2147483788" r:id="rId16"/>
    <p:sldLayoutId id="2147483789" r:id="rId17"/>
  </p:sldLayoutIdLst>
  <p:hf hdr="0" dt="0"/>
  <p:txStyles>
    <p:titleStyle>
      <a:lvl1pPr algn="ctr" defTabSz="914400" rtl="0" eaLnBrk="1" latinLnBrk="0" hangingPunct="1">
        <a:lnSpc>
          <a:spcPct val="90000"/>
        </a:lnSpc>
        <a:spcBef>
          <a:spcPct val="0"/>
        </a:spcBef>
        <a:buNone/>
        <a:defRPr sz="3600" b="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9">
          <p15:clr>
            <a:srgbClr val="F26B43"/>
          </p15:clr>
        </p15:guide>
        <p15:guide id="4" pos="7151">
          <p15:clr>
            <a:srgbClr val="F26B43"/>
          </p15:clr>
        </p15:guide>
        <p15:guide id="5" orient="horz" pos="232">
          <p15:clr>
            <a:srgbClr val="F26B43"/>
          </p15:clr>
        </p15:guide>
        <p15:guide id="6" orient="horz" pos="1139">
          <p15:clr>
            <a:srgbClr val="F26B43"/>
          </p15:clr>
        </p15:guide>
        <p15:guide id="7" pos="2729" userDrawn="1">
          <p15:clr>
            <a:srgbClr val="F26B43"/>
          </p15:clr>
        </p15:guide>
        <p15:guide id="8" pos="4951" userDrawn="1">
          <p15:clr>
            <a:srgbClr val="F26B43"/>
          </p15:clr>
        </p15:guide>
        <p15:guide id="9" orient="horz" pos="399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838200" y="365125"/>
            <a:ext cx="10515600" cy="941161"/>
          </a:xfrm>
          <a:prstGeom prst="rect">
            <a:avLst/>
          </a:prstGeom>
        </p:spPr>
        <p:txBody>
          <a:bodyPr vert="horz" lIns="91440" tIns="45720" rIns="91440" bIns="45720" rtlCol="0" anchor="b" anchorCtr="0">
            <a:normAutofit/>
          </a:bodyPr>
          <a:lstStyle/>
          <a:p>
            <a:r>
              <a:rPr lang="en-US"/>
              <a:t>Title goes here in sentence case</a:t>
            </a:r>
          </a:p>
        </p:txBody>
      </p:sp>
      <p:sp>
        <p:nvSpPr>
          <p:cNvPr id="3" name="Text Placeholder 2">
            <a:extLst>
              <a:ext uri="{FF2B5EF4-FFF2-40B4-BE49-F238E27FC236}">
                <a16:creationId xmlns:a16="http://schemas.microsoft.com/office/drawing/2014/main" id="{E74C4AB1-613B-DF4A-8CEF-1C5508959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52BBBAE-606C-3441-B16C-D4353E67C83D}"/>
              </a:ext>
            </a:extLst>
          </p:cNvPr>
          <p:cNvSpPr>
            <a:spLocks noGrp="1"/>
          </p:cNvSpPr>
          <p:nvPr>
            <p:ph type="ftr" sz="quarter" idx="3"/>
          </p:nvPr>
        </p:nvSpPr>
        <p:spPr>
          <a:xfrm>
            <a:off x="839787" y="6356351"/>
            <a:ext cx="10512425" cy="339952"/>
          </a:xfrm>
          <a:prstGeom prst="rect">
            <a:avLst/>
          </a:prstGeom>
        </p:spPr>
        <p:txBody>
          <a:bodyPr vert="horz" lIns="91440" tIns="45720" rIns="91440" bIns="45720" rtlCol="0" anchor="ctr"/>
          <a:lstStyle>
            <a:lvl1pPr algn="l">
              <a:defRPr sz="1200" b="0" i="0">
                <a:solidFill>
                  <a:schemeClr val="accent1"/>
                </a:solidFill>
                <a:latin typeface="Arial Regular"/>
              </a:defRPr>
            </a:lvl1pPr>
          </a:lstStyle>
          <a:p>
            <a:endParaRPr lang="en-GB">
              <a:ea typeface="Helvetica Neue Light" panose="02000403000000020004" pitchFamily="2" charset="0"/>
            </a:endParaRPr>
          </a:p>
        </p:txBody>
      </p:sp>
    </p:spTree>
    <p:extLst>
      <p:ext uri="{BB962C8B-B14F-4D97-AF65-F5344CB8AC3E}">
        <p14:creationId xmlns:p14="http://schemas.microsoft.com/office/powerpoint/2010/main" val="2477200834"/>
      </p:ext>
    </p:extLst>
  </p:cSld>
  <p:clrMap bg1="lt1" tx1="dk1" bg2="lt2" tx2="dk2" accent1="accent1" accent2="accent2" accent3="accent3" accent4="accent4" accent5="accent5" accent6="accent6" hlink="hlink" folHlink="folHlink"/>
  <p:sldLayoutIdLst>
    <p:sldLayoutId id="2147483659" r:id="rId1"/>
    <p:sldLayoutId id="2147483776" r:id="rId2"/>
    <p:sldLayoutId id="2147483660" r:id="rId3"/>
    <p:sldLayoutId id="2147483661" r:id="rId4"/>
    <p:sldLayoutId id="2147483662" r:id="rId5"/>
    <p:sldLayoutId id="2147483663" r:id="rId6"/>
    <p:sldLayoutId id="2147483664" r:id="rId7"/>
    <p:sldLayoutId id="2147483687" r:id="rId8"/>
    <p:sldLayoutId id="2147483711" r:id="rId9"/>
    <p:sldLayoutId id="2147483762" r:id="rId10"/>
  </p:sldLayoutIdLst>
  <p:hf hdr="0" dt="0"/>
  <p:txStyles>
    <p:titleStyle>
      <a:lvl1pPr algn="ctr" defTabSz="914400" rtl="0" eaLnBrk="1" latinLnBrk="0" hangingPunct="1">
        <a:lnSpc>
          <a:spcPct val="90000"/>
        </a:lnSpc>
        <a:spcBef>
          <a:spcPct val="0"/>
        </a:spcBef>
        <a:buNone/>
        <a:defRPr sz="3600" b="0"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9">
          <p15:clr>
            <a:srgbClr val="F26B43"/>
          </p15:clr>
        </p15:guide>
        <p15:guide id="4" pos="7151">
          <p15:clr>
            <a:srgbClr val="F26B43"/>
          </p15:clr>
        </p15:guide>
        <p15:guide id="5" orient="horz" pos="232">
          <p15:clr>
            <a:srgbClr val="F26B43"/>
          </p15:clr>
        </p15:guide>
        <p15:guide id="6" orient="horz" pos="1139">
          <p15:clr>
            <a:srgbClr val="F26B43"/>
          </p15:clr>
        </p15:guide>
        <p15:guide id="7" pos="2729" userDrawn="1">
          <p15:clr>
            <a:srgbClr val="F26B43"/>
          </p15:clr>
        </p15:guide>
        <p15:guide id="8" pos="4951" userDrawn="1">
          <p15:clr>
            <a:srgbClr val="F26B43"/>
          </p15:clr>
        </p15:guide>
        <p15:guide id="9" orient="horz" pos="399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838200" y="365125"/>
            <a:ext cx="10515600" cy="941161"/>
          </a:xfrm>
          <a:prstGeom prst="rect">
            <a:avLst/>
          </a:prstGeom>
        </p:spPr>
        <p:txBody>
          <a:bodyPr vert="horz" lIns="91440" tIns="45720" rIns="91440" bIns="45720" rtlCol="0" anchor="b" anchorCtr="0">
            <a:normAutofit/>
          </a:bodyPr>
          <a:lstStyle/>
          <a:p>
            <a:r>
              <a:rPr lang="en-US"/>
              <a:t>Title goes here in sentence case</a:t>
            </a:r>
          </a:p>
        </p:txBody>
      </p:sp>
      <p:sp>
        <p:nvSpPr>
          <p:cNvPr id="3" name="Text Placeholder 2">
            <a:extLst>
              <a:ext uri="{FF2B5EF4-FFF2-40B4-BE49-F238E27FC236}">
                <a16:creationId xmlns:a16="http://schemas.microsoft.com/office/drawing/2014/main" id="{E74C4AB1-613B-DF4A-8CEF-1C5508959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789D0C-E5FB-5846-909D-39997147B66D}"/>
              </a:ext>
            </a:extLst>
          </p:cNvPr>
          <p:cNvSpPr>
            <a:spLocks noGrp="1"/>
          </p:cNvSpPr>
          <p:nvPr>
            <p:ph type="ftr" sz="quarter" idx="3"/>
          </p:nvPr>
        </p:nvSpPr>
        <p:spPr>
          <a:xfrm>
            <a:off x="839787" y="6356351"/>
            <a:ext cx="10512425" cy="339952"/>
          </a:xfrm>
          <a:prstGeom prst="rect">
            <a:avLst/>
          </a:prstGeom>
        </p:spPr>
        <p:txBody>
          <a:bodyPr vert="horz" lIns="91440" tIns="45720" rIns="91440" bIns="45720" rtlCol="0" anchor="ctr"/>
          <a:lstStyle>
            <a:lvl1pPr algn="l">
              <a:defRPr sz="1200" b="0" i="0">
                <a:solidFill>
                  <a:schemeClr val="accent2"/>
                </a:solidFill>
                <a:latin typeface="Arial Regular"/>
              </a:defRPr>
            </a:lvl1pPr>
          </a:lstStyle>
          <a:p>
            <a:endParaRPr lang="en-GB">
              <a:ea typeface="Helvetica Neue Light" panose="02000403000000020004" pitchFamily="2" charset="0"/>
            </a:endParaRPr>
          </a:p>
        </p:txBody>
      </p:sp>
    </p:spTree>
    <p:extLst>
      <p:ext uri="{BB962C8B-B14F-4D97-AF65-F5344CB8AC3E}">
        <p14:creationId xmlns:p14="http://schemas.microsoft.com/office/powerpoint/2010/main" val="323147276"/>
      </p:ext>
    </p:extLst>
  </p:cSld>
  <p:clrMap bg1="lt1" tx1="dk1" bg2="lt2" tx2="dk2" accent1="accent1" accent2="accent2" accent3="accent3" accent4="accent4" accent5="accent5" accent6="accent6" hlink="hlink" folHlink="folHlink"/>
  <p:sldLayoutIdLst>
    <p:sldLayoutId id="2147483666" r:id="rId1"/>
    <p:sldLayoutId id="2147483777" r:id="rId2"/>
    <p:sldLayoutId id="2147483667" r:id="rId3"/>
    <p:sldLayoutId id="2147483668" r:id="rId4"/>
    <p:sldLayoutId id="2147483669" r:id="rId5"/>
    <p:sldLayoutId id="2147483670" r:id="rId6"/>
    <p:sldLayoutId id="2147483671" r:id="rId7"/>
    <p:sldLayoutId id="2147483688" r:id="rId8"/>
    <p:sldLayoutId id="2147483712" r:id="rId9"/>
    <p:sldLayoutId id="2147483763" r:id="rId10"/>
  </p:sldLayoutIdLst>
  <p:hf hdr="0" dt="0"/>
  <p:txStyles>
    <p:titleStyle>
      <a:lvl1pPr algn="ctr" defTabSz="914400" rtl="0" eaLnBrk="1" latinLnBrk="0" hangingPunct="1">
        <a:lnSpc>
          <a:spcPct val="90000"/>
        </a:lnSpc>
        <a:spcBef>
          <a:spcPct val="0"/>
        </a:spcBef>
        <a:buNone/>
        <a:defRPr sz="3600" b="0"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9">
          <p15:clr>
            <a:srgbClr val="F26B43"/>
          </p15:clr>
        </p15:guide>
        <p15:guide id="4" pos="7151">
          <p15:clr>
            <a:srgbClr val="F26B43"/>
          </p15:clr>
        </p15:guide>
        <p15:guide id="5" orient="horz" pos="232">
          <p15:clr>
            <a:srgbClr val="F26B43"/>
          </p15:clr>
        </p15:guide>
        <p15:guide id="6" orient="horz" pos="1139">
          <p15:clr>
            <a:srgbClr val="F26B43"/>
          </p15:clr>
        </p15:guide>
        <p15:guide id="7" pos="2729" userDrawn="1">
          <p15:clr>
            <a:srgbClr val="F26B43"/>
          </p15:clr>
        </p15:guide>
        <p15:guide id="8" pos="4951" userDrawn="1">
          <p15:clr>
            <a:srgbClr val="F26B43"/>
          </p15:clr>
        </p15:guide>
        <p15:guide id="9" orient="horz" pos="3997"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838200" y="365125"/>
            <a:ext cx="10515600" cy="941161"/>
          </a:xfrm>
          <a:prstGeom prst="rect">
            <a:avLst/>
          </a:prstGeom>
        </p:spPr>
        <p:txBody>
          <a:bodyPr vert="horz" lIns="91440" tIns="45720" rIns="91440" bIns="45720" rtlCol="0" anchor="b" anchorCtr="0">
            <a:normAutofit/>
          </a:bodyPr>
          <a:lstStyle/>
          <a:p>
            <a:r>
              <a:rPr lang="en-US"/>
              <a:t>Title goes here in sentence case</a:t>
            </a:r>
          </a:p>
        </p:txBody>
      </p:sp>
      <p:sp>
        <p:nvSpPr>
          <p:cNvPr id="3" name="Text Placeholder 2">
            <a:extLst>
              <a:ext uri="{FF2B5EF4-FFF2-40B4-BE49-F238E27FC236}">
                <a16:creationId xmlns:a16="http://schemas.microsoft.com/office/drawing/2014/main" id="{E74C4AB1-613B-DF4A-8CEF-1C5508959A0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FC1B0D-EC85-CB49-B035-B4C57ACEF589}"/>
              </a:ext>
            </a:extLst>
          </p:cNvPr>
          <p:cNvSpPr>
            <a:spLocks noGrp="1"/>
          </p:cNvSpPr>
          <p:nvPr>
            <p:ph type="ftr" sz="quarter" idx="3"/>
          </p:nvPr>
        </p:nvSpPr>
        <p:spPr>
          <a:xfrm>
            <a:off x="839787" y="6356351"/>
            <a:ext cx="10512425" cy="339952"/>
          </a:xfrm>
          <a:prstGeom prst="rect">
            <a:avLst/>
          </a:prstGeom>
        </p:spPr>
        <p:txBody>
          <a:bodyPr vert="horz" lIns="91440" tIns="45720" rIns="91440" bIns="45720" rtlCol="0" anchor="ctr"/>
          <a:lstStyle>
            <a:lvl1pPr algn="l">
              <a:defRPr sz="1200" b="0" i="0">
                <a:solidFill>
                  <a:schemeClr val="accent4"/>
                </a:solidFill>
                <a:latin typeface="Arial Regular"/>
              </a:defRPr>
            </a:lvl1pPr>
          </a:lstStyle>
          <a:p>
            <a:endParaRPr lang="en-GB">
              <a:ea typeface="Helvetica Neue Light" panose="02000403000000020004" pitchFamily="2" charset="0"/>
            </a:endParaRPr>
          </a:p>
        </p:txBody>
      </p:sp>
    </p:spTree>
    <p:extLst>
      <p:ext uri="{BB962C8B-B14F-4D97-AF65-F5344CB8AC3E}">
        <p14:creationId xmlns:p14="http://schemas.microsoft.com/office/powerpoint/2010/main" val="526154326"/>
      </p:ext>
    </p:extLst>
  </p:cSld>
  <p:clrMap bg1="lt1" tx1="dk1" bg2="lt2" tx2="dk2" accent1="accent1" accent2="accent2" accent3="accent3" accent4="accent4" accent5="accent5" accent6="accent6" hlink="hlink" folHlink="folHlink"/>
  <p:sldLayoutIdLst>
    <p:sldLayoutId id="2147483673" r:id="rId1"/>
    <p:sldLayoutId id="2147483778" r:id="rId2"/>
    <p:sldLayoutId id="2147483674" r:id="rId3"/>
    <p:sldLayoutId id="2147483675" r:id="rId4"/>
    <p:sldLayoutId id="2147483676" r:id="rId5"/>
    <p:sldLayoutId id="2147483677" r:id="rId6"/>
    <p:sldLayoutId id="2147483678" r:id="rId7"/>
    <p:sldLayoutId id="2147483689" r:id="rId8"/>
    <p:sldLayoutId id="2147483713" r:id="rId9"/>
    <p:sldLayoutId id="2147483764" r:id="rId10"/>
  </p:sldLayoutIdLst>
  <p:hf hdr="0" dt="0"/>
  <p:txStyles>
    <p:titleStyle>
      <a:lvl1pPr algn="ctr" defTabSz="914400" rtl="0" eaLnBrk="1" latinLnBrk="0" hangingPunct="1">
        <a:lnSpc>
          <a:spcPct val="90000"/>
        </a:lnSpc>
        <a:spcBef>
          <a:spcPct val="0"/>
        </a:spcBef>
        <a:buNone/>
        <a:defRPr sz="3600" b="0"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9">
          <p15:clr>
            <a:srgbClr val="F26B43"/>
          </p15:clr>
        </p15:guide>
        <p15:guide id="4" pos="7151">
          <p15:clr>
            <a:srgbClr val="F26B43"/>
          </p15:clr>
        </p15:guide>
        <p15:guide id="5" orient="horz" pos="232">
          <p15:clr>
            <a:srgbClr val="F26B43"/>
          </p15:clr>
        </p15:guide>
        <p15:guide id="6" orient="horz" pos="1139">
          <p15:clr>
            <a:srgbClr val="F26B43"/>
          </p15:clr>
        </p15:guide>
        <p15:guide id="7" pos="2729" userDrawn="1">
          <p15:clr>
            <a:srgbClr val="F26B43"/>
          </p15:clr>
        </p15:guide>
        <p15:guide id="8" pos="4951" userDrawn="1">
          <p15:clr>
            <a:srgbClr val="F26B43"/>
          </p15:clr>
        </p15:guide>
        <p15:guide id="9" orient="horz" pos="399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6B53C-4F7D-554C-948B-782D0CCD13CF}"/>
              </a:ext>
            </a:extLst>
          </p:cNvPr>
          <p:cNvSpPr>
            <a:spLocks noGrp="1"/>
          </p:cNvSpPr>
          <p:nvPr>
            <p:ph type="title"/>
          </p:nvPr>
        </p:nvSpPr>
        <p:spPr>
          <a:xfrm>
            <a:off x="838200" y="365125"/>
            <a:ext cx="10515600" cy="941161"/>
          </a:xfrm>
          <a:prstGeom prst="rect">
            <a:avLst/>
          </a:prstGeom>
        </p:spPr>
        <p:txBody>
          <a:bodyPr vert="horz" lIns="91440" tIns="45720" rIns="91440" bIns="45720" rtlCol="0" anchor="b" anchorCtr="0">
            <a:normAutofit/>
          </a:bodyPr>
          <a:lstStyle/>
          <a:p>
            <a:r>
              <a:rPr lang="en-US"/>
              <a:t>Title goes here in sentence case</a:t>
            </a:r>
          </a:p>
        </p:txBody>
      </p:sp>
      <p:sp>
        <p:nvSpPr>
          <p:cNvPr id="8" name="Footer Placeholder 4">
            <a:extLst>
              <a:ext uri="{FF2B5EF4-FFF2-40B4-BE49-F238E27FC236}">
                <a16:creationId xmlns:a16="http://schemas.microsoft.com/office/drawing/2014/main" id="{ECCE1AE7-1EAC-0F4C-8AEB-A60C3AD50B97}"/>
              </a:ext>
            </a:extLst>
          </p:cNvPr>
          <p:cNvSpPr>
            <a:spLocks noGrp="1"/>
          </p:cNvSpPr>
          <p:nvPr>
            <p:ph type="ftr" sz="quarter" idx="3"/>
          </p:nvPr>
        </p:nvSpPr>
        <p:spPr>
          <a:xfrm>
            <a:off x="839787" y="6356351"/>
            <a:ext cx="10512425" cy="339952"/>
          </a:xfrm>
          <a:prstGeom prst="rect">
            <a:avLst/>
          </a:prstGeom>
        </p:spPr>
        <p:txBody>
          <a:bodyPr vert="horz" lIns="91440" tIns="45720" rIns="91440" bIns="45720" rtlCol="0" anchor="ctr"/>
          <a:lstStyle>
            <a:lvl1pPr algn="l">
              <a:defRPr sz="1200" b="0" i="0">
                <a:solidFill>
                  <a:schemeClr val="accent3"/>
                </a:solidFill>
                <a:latin typeface="Arial Regular"/>
              </a:defRPr>
            </a:lvl1pPr>
          </a:lstStyle>
          <a:p>
            <a:endParaRPr lang="en-GB">
              <a:ea typeface="Helvetica Neue Light" panose="02000403000000020004" pitchFamily="2" charset="0"/>
            </a:endParaRPr>
          </a:p>
        </p:txBody>
      </p:sp>
    </p:spTree>
    <p:extLst>
      <p:ext uri="{BB962C8B-B14F-4D97-AF65-F5344CB8AC3E}">
        <p14:creationId xmlns:p14="http://schemas.microsoft.com/office/powerpoint/2010/main" val="1320520387"/>
      </p:ext>
    </p:extLst>
  </p:cSld>
  <p:clrMap bg1="lt1" tx1="dk1" bg2="lt2" tx2="dk2" accent1="accent1" accent2="accent2" accent3="accent3" accent4="accent4" accent5="accent5" accent6="accent6" hlink="hlink" folHlink="folHlink"/>
  <p:sldLayoutIdLst>
    <p:sldLayoutId id="2147483680" r:id="rId1"/>
    <p:sldLayoutId id="2147483779" r:id="rId2"/>
    <p:sldLayoutId id="2147483681" r:id="rId3"/>
    <p:sldLayoutId id="2147483682" r:id="rId4"/>
    <p:sldLayoutId id="2147483683" r:id="rId5"/>
    <p:sldLayoutId id="2147483684" r:id="rId6"/>
    <p:sldLayoutId id="2147483685" r:id="rId7"/>
    <p:sldLayoutId id="2147483690" r:id="rId8"/>
    <p:sldLayoutId id="2147483714" r:id="rId9"/>
    <p:sldLayoutId id="2147483765" r:id="rId10"/>
    <p:sldLayoutId id="2147483782" r:id="rId11"/>
  </p:sldLayoutIdLst>
  <p:hf hdr="0" dt="0"/>
  <p:txStyles>
    <p:titleStyle>
      <a:lvl1pPr algn="ctr" defTabSz="914400" rtl="0" eaLnBrk="1" latinLnBrk="0" hangingPunct="1">
        <a:lnSpc>
          <a:spcPct val="90000"/>
        </a:lnSpc>
        <a:spcBef>
          <a:spcPct val="0"/>
        </a:spcBef>
        <a:buNone/>
        <a:defRPr sz="3600" b="0" i="0" kern="1200">
          <a:solidFill>
            <a:schemeClr val="tx1"/>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90">
          <p15:clr>
            <a:srgbClr val="F26B43"/>
          </p15:clr>
        </p15:guide>
        <p15:guide id="3" pos="529">
          <p15:clr>
            <a:srgbClr val="F26B43"/>
          </p15:clr>
        </p15:guide>
        <p15:guide id="4" pos="7151">
          <p15:clr>
            <a:srgbClr val="F26B43"/>
          </p15:clr>
        </p15:guide>
        <p15:guide id="5" orient="horz" pos="232">
          <p15:clr>
            <a:srgbClr val="F26B43"/>
          </p15:clr>
        </p15:guide>
        <p15:guide id="6" orient="horz" pos="1139">
          <p15:clr>
            <a:srgbClr val="F26B43"/>
          </p15:clr>
        </p15:guide>
        <p15:guide id="7" pos="2729" userDrawn="1">
          <p15:clr>
            <a:srgbClr val="F26B43"/>
          </p15:clr>
        </p15:guide>
        <p15:guide id="8" pos="4951" userDrawn="1">
          <p15:clr>
            <a:srgbClr val="F26B43"/>
          </p15:clr>
        </p15:guide>
        <p15:guide id="9"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1.jpeg"/><Relationship Id="rId5" Type="http://schemas.openxmlformats.org/officeDocument/2006/relationships/image" Target="../media/image10.jp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1.jpeg"/><Relationship Id="rId11" Type="http://schemas.openxmlformats.org/officeDocument/2006/relationships/image" Target="../media/image14.png"/><Relationship Id="rId5" Type="http://schemas.openxmlformats.org/officeDocument/2006/relationships/image" Target="../media/image40.jpeg"/><Relationship Id="rId10" Type="http://schemas.openxmlformats.org/officeDocument/2006/relationships/image" Target="../media/image13.png"/><Relationship Id="rId4" Type="http://schemas.openxmlformats.org/officeDocument/2006/relationships/image" Target="../media/image39.jp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22.xml"/><Relationship Id="rId16" Type="http://schemas.openxmlformats.org/officeDocument/2006/relationships/image" Target="../media/image56.svg"/><Relationship Id="rId1" Type="http://schemas.openxmlformats.org/officeDocument/2006/relationships/slideLayout" Target="../slideLayouts/slideLayout26.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image" Target="../media/image44.sv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44.sv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54.sv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4.xml"/><Relationship Id="rId1" Type="http://schemas.openxmlformats.org/officeDocument/2006/relationships/slideLayout" Target="../slideLayouts/slideLayout26.xml"/><Relationship Id="rId4" Type="http://schemas.openxmlformats.org/officeDocument/2006/relationships/image" Target="../media/image54.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7.xml"/><Relationship Id="rId6" Type="http://schemas.openxmlformats.org/officeDocument/2006/relationships/image" Target="../media/image39.jp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chart" Target="../charts/chart18.xml"/></Relationships>
</file>

<file path=ppt/slides/_rels/slide5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chart" Target="../charts/chart20.xml"/></Relationships>
</file>

<file path=ppt/slides/_rels/slide5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40.xml"/><Relationship Id="rId4" Type="http://schemas.openxmlformats.org/officeDocument/2006/relationships/chart" Target="../charts/chart23.xml"/></Relationships>
</file>

<file path=ppt/slides/_rels/slide5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chart" Target="../charts/chart26.xml"/></Relationships>
</file>

<file path=ppt/slides/_rels/slide5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image" Target="../media/image41.jpeg"/><Relationship Id="rId11" Type="http://schemas.openxmlformats.org/officeDocument/2006/relationships/image" Target="../media/image14.png"/><Relationship Id="rId5" Type="http://schemas.openxmlformats.org/officeDocument/2006/relationships/image" Target="../media/image40.jpeg"/><Relationship Id="rId10" Type="http://schemas.openxmlformats.org/officeDocument/2006/relationships/image" Target="../media/image13.png"/><Relationship Id="rId4" Type="http://schemas.openxmlformats.org/officeDocument/2006/relationships/image" Target="../media/image39.jpg"/><Relationship Id="rId9"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60.jpg"/><Relationship Id="rId12"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image" Target="../media/image59.jpg"/><Relationship Id="rId11" Type="http://schemas.openxmlformats.org/officeDocument/2006/relationships/image" Target="../media/image14.png"/><Relationship Id="rId5" Type="http://schemas.openxmlformats.org/officeDocument/2006/relationships/image" Target="../media/image58.jpg"/><Relationship Id="rId10" Type="http://schemas.openxmlformats.org/officeDocument/2006/relationships/image" Target="../media/image13.png"/><Relationship Id="rId4" Type="http://schemas.openxmlformats.org/officeDocument/2006/relationships/image" Target="../media/image57.jpg"/><Relationship Id="rId9" Type="http://schemas.openxmlformats.org/officeDocument/2006/relationships/image" Target="../media/image12.png"/></Relationships>
</file>

<file path=ppt/slides/_rels/slide6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jpeg"/><Relationship Id="rId9" Type="http://schemas.microsoft.com/office/2007/relationships/hdphoto" Target="../media/hdphoto1.wdp"/></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39.jpg"/><Relationship Id="rId2" Type="http://schemas.openxmlformats.org/officeDocument/2006/relationships/image" Target="../media/image8.pn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3"/>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839788" y="1601440"/>
            <a:ext cx="3320732"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Welcome</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493C85-3B01-57D9-4085-3A4C8CBA6382}"/>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qr code on a white background&#10;&#10;Description automatically generated">
            <a:extLst>
              <a:ext uri="{FF2B5EF4-FFF2-40B4-BE49-F238E27FC236}">
                <a16:creationId xmlns:a16="http://schemas.microsoft.com/office/drawing/2014/main" id="{A98A8C85-A386-DF71-9594-3631A42E91BF}"/>
              </a:ext>
            </a:extLst>
          </p:cNvPr>
          <p:cNvPicPr>
            <a:picLocks noChangeAspect="1"/>
          </p:cNvPicPr>
          <p:nvPr/>
        </p:nvPicPr>
        <p:blipFill>
          <a:blip r:embed="rId4"/>
          <a:stretch>
            <a:fillRect/>
          </a:stretch>
        </p:blipFill>
        <p:spPr>
          <a:xfrm>
            <a:off x="9997825" y="1412875"/>
            <a:ext cx="1354388" cy="1354388"/>
          </a:xfrm>
          <a:prstGeom prst="rect">
            <a:avLst/>
          </a:prstGeom>
        </p:spPr>
      </p:pic>
      <p:sp>
        <p:nvSpPr>
          <p:cNvPr id="27" name="TextBox 26">
            <a:extLst>
              <a:ext uri="{FF2B5EF4-FFF2-40B4-BE49-F238E27FC236}">
                <a16:creationId xmlns:a16="http://schemas.microsoft.com/office/drawing/2014/main" id="{379E87D2-76ED-4357-09C0-A295B9788121}"/>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pic>
        <p:nvPicPr>
          <p:cNvPr id="28" name="Picture 27" descr="A person in a suit and tie&#10;&#10;Description automatically generated">
            <a:extLst>
              <a:ext uri="{FF2B5EF4-FFF2-40B4-BE49-F238E27FC236}">
                <a16:creationId xmlns:a16="http://schemas.microsoft.com/office/drawing/2014/main" id="{E4177A83-215B-F57C-5A2F-CB89160C8C97}"/>
              </a:ext>
            </a:extLst>
          </p:cNvPr>
          <p:cNvPicPr>
            <a:picLocks noChangeAspect="1"/>
          </p:cNvPicPr>
          <p:nvPr/>
        </p:nvPicPr>
        <p:blipFill rotWithShape="1">
          <a:blip r:embed="rId5"/>
          <a:srcRect l="5624" t="9396" r="9962" b="27292"/>
          <a:stretch/>
        </p:blipFill>
        <p:spPr>
          <a:xfrm>
            <a:off x="3605679" y="3212132"/>
            <a:ext cx="1581987" cy="1581987"/>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29" name="Picture 28" descr="A person in a suit smiling&#10;&#10;Description automatically generated">
            <a:extLst>
              <a:ext uri="{FF2B5EF4-FFF2-40B4-BE49-F238E27FC236}">
                <a16:creationId xmlns:a16="http://schemas.microsoft.com/office/drawing/2014/main" id="{0BA8F475-9F4D-61AA-0801-A18F8F67D1BB}"/>
              </a:ext>
            </a:extLst>
          </p:cNvPr>
          <p:cNvPicPr>
            <a:picLocks noChangeAspect="1"/>
          </p:cNvPicPr>
          <p:nvPr/>
        </p:nvPicPr>
        <p:blipFill rotWithShape="1">
          <a:blip r:embed="rId6"/>
          <a:srcRect l="11231" t="8456" r="12896" b="15672"/>
          <a:stretch/>
        </p:blipFill>
        <p:spPr>
          <a:xfrm>
            <a:off x="7068719" y="3212132"/>
            <a:ext cx="1581987" cy="1581987"/>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30" name="TextBox 29">
            <a:extLst>
              <a:ext uri="{FF2B5EF4-FFF2-40B4-BE49-F238E27FC236}">
                <a16:creationId xmlns:a16="http://schemas.microsoft.com/office/drawing/2014/main" id="{D4FC704A-6D59-A443-E83B-B7587FFFE37D}"/>
              </a:ext>
            </a:extLst>
          </p:cNvPr>
          <p:cNvSpPr txBox="1"/>
          <p:nvPr/>
        </p:nvSpPr>
        <p:spPr>
          <a:xfrm>
            <a:off x="2726072" y="4823444"/>
            <a:ext cx="3133863"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Liam Byrne MP</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MP for Birmingham Hodge Hill</a:t>
            </a:r>
          </a:p>
          <a:p>
            <a:pPr algn="ctr"/>
            <a:r>
              <a:rPr lang="en-US" dirty="0" err="1">
                <a:solidFill>
                  <a:schemeClr val="bg1"/>
                </a:solidFill>
                <a:latin typeface="KingsBureauGrot FiveOne" panose="02000506040000020004" pitchFamily="2" charset="0"/>
              </a:rPr>
              <a:t>Labour</a:t>
            </a:r>
            <a:endParaRPr lang="en-US" dirty="0">
              <a:solidFill>
                <a:schemeClr val="bg1"/>
              </a:solidFill>
              <a:latin typeface="KingsBureauGrot FiveOne" panose="02000506040000020004" pitchFamily="2" charset="0"/>
            </a:endParaRPr>
          </a:p>
        </p:txBody>
      </p:sp>
      <p:sp>
        <p:nvSpPr>
          <p:cNvPr id="31" name="TextBox 30">
            <a:extLst>
              <a:ext uri="{FF2B5EF4-FFF2-40B4-BE49-F238E27FC236}">
                <a16:creationId xmlns:a16="http://schemas.microsoft.com/office/drawing/2014/main" id="{984C2655-8204-66BF-DFB9-B4439E4A5B0D}"/>
              </a:ext>
            </a:extLst>
          </p:cNvPr>
          <p:cNvSpPr txBox="1"/>
          <p:nvPr/>
        </p:nvSpPr>
        <p:spPr>
          <a:xfrm>
            <a:off x="5747448" y="4823444"/>
            <a:ext cx="4078124"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John Penrose MP</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MP for Weston-super-Mare</a:t>
            </a:r>
          </a:p>
          <a:p>
            <a:pPr algn="ctr"/>
            <a:r>
              <a:rPr lang="en-US" dirty="0">
                <a:solidFill>
                  <a:schemeClr val="bg1"/>
                </a:solidFill>
                <a:latin typeface="KingsBureauGrot FiveOne" panose="02000506040000020004" pitchFamily="2" charset="0"/>
              </a:rPr>
              <a:t>Conservative</a:t>
            </a:r>
          </a:p>
        </p:txBody>
      </p:sp>
      <p:pic>
        <p:nvPicPr>
          <p:cNvPr id="32" name="Picture 8" descr="Fairness Foundation">
            <a:extLst>
              <a:ext uri="{FF2B5EF4-FFF2-40B4-BE49-F238E27FC236}">
                <a16:creationId xmlns:a16="http://schemas.microsoft.com/office/drawing/2014/main" id="{EA218E36-183F-310D-E4D7-8C25A55498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font, graphics, graphic design&#10;&#10;Description automatically generated">
            <a:extLst>
              <a:ext uri="{FF2B5EF4-FFF2-40B4-BE49-F238E27FC236}">
                <a16:creationId xmlns:a16="http://schemas.microsoft.com/office/drawing/2014/main" id="{3403212A-1630-8D23-0B4D-54A7F25EE975}"/>
              </a:ext>
            </a:extLst>
          </p:cNvPr>
          <p:cNvPicPr>
            <a:picLocks noChangeAspect="1"/>
          </p:cNvPicPr>
          <p:nvPr/>
        </p:nvPicPr>
        <p:blipFill>
          <a:blip r:embed="rId8"/>
          <a:stretch>
            <a:fillRect/>
          </a:stretch>
        </p:blipFill>
        <p:spPr>
          <a:xfrm>
            <a:off x="9672790" y="173294"/>
            <a:ext cx="1706376" cy="619128"/>
          </a:xfrm>
          <a:prstGeom prst="rect">
            <a:avLst/>
          </a:prstGeom>
        </p:spPr>
      </p:pic>
      <p:pic>
        <p:nvPicPr>
          <p:cNvPr id="34" name="Picture 33" descr="A close-up of a logo&#10;&#10;Description automatically generated with low confidence">
            <a:extLst>
              <a:ext uri="{FF2B5EF4-FFF2-40B4-BE49-F238E27FC236}">
                <a16:creationId xmlns:a16="http://schemas.microsoft.com/office/drawing/2014/main" id="{17DCD6F0-1978-D693-8C86-E940A6383D02}"/>
              </a:ext>
            </a:extLst>
          </p:cNvPr>
          <p:cNvPicPr>
            <a:picLocks noChangeAspect="1"/>
          </p:cNvPicPr>
          <p:nvPr/>
        </p:nvPicPr>
        <p:blipFill>
          <a:blip r:embed="rId9">
            <a:clrChange>
              <a:clrFrom>
                <a:srgbClr val="F3F3F3"/>
              </a:clrFrom>
              <a:clrTo>
                <a:srgbClr val="F3F3F3">
                  <a:alpha val="0"/>
                </a:srgbClr>
              </a:clrTo>
            </a:clrChange>
            <a:grayscl/>
            <a:extLst>
              <a:ext uri="{BEBA8EAE-BF5A-486C-A8C5-ECC9F3942E4B}">
                <a14:imgProps xmlns:a14="http://schemas.microsoft.com/office/drawing/2010/main">
                  <a14:imgLayer r:embed="rId10">
                    <a14:imgEffect>
                      <a14:colorTemperature colorTemp="5300"/>
                    </a14:imgEffect>
                    <a14:imgEffect>
                      <a14:saturation sat="0"/>
                    </a14:imgEffect>
                  </a14:imgLayer>
                </a14:imgProps>
              </a:ext>
            </a:extLst>
          </a:blip>
          <a:stretch>
            <a:fillRect/>
          </a:stretch>
        </p:blipFill>
        <p:spPr>
          <a:xfrm>
            <a:off x="818275" y="133477"/>
            <a:ext cx="1569818" cy="782034"/>
          </a:xfrm>
          <a:prstGeom prst="rect">
            <a:avLst/>
          </a:prstGeom>
        </p:spPr>
      </p:pic>
      <p:sp>
        <p:nvSpPr>
          <p:cNvPr id="3" name="TextBox 2">
            <a:extLst>
              <a:ext uri="{FF2B5EF4-FFF2-40B4-BE49-F238E27FC236}">
                <a16:creationId xmlns:a16="http://schemas.microsoft.com/office/drawing/2014/main" id="{C3BBE763-51FF-54D2-49AC-1A4415CBBE1D}"/>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6529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9A04A-DDF0-0343-2FDD-BF067B792E5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53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BE3F5-C926-74EF-0159-F8B97340F8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600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395840-B393-8A28-8F95-23775BEFDC8E}"/>
              </a:ext>
            </a:extLst>
          </p:cNvPr>
          <p:cNvPicPr>
            <a:picLocks noChangeAspect="1"/>
          </p:cNvPicPr>
          <p:nvPr/>
        </p:nvPicPr>
        <p:blipFill>
          <a:blip r:embed="rId3"/>
          <a:stretch>
            <a:fillRect/>
          </a:stretch>
        </p:blipFill>
        <p:spPr>
          <a:xfrm>
            <a:off x="-1" y="0"/>
            <a:ext cx="12191885" cy="6857935"/>
          </a:xfrm>
          <a:prstGeom prst="rect">
            <a:avLst/>
          </a:prstGeom>
        </p:spPr>
      </p:pic>
    </p:spTree>
    <p:extLst>
      <p:ext uri="{BB962C8B-B14F-4D97-AF65-F5344CB8AC3E}">
        <p14:creationId xmlns:p14="http://schemas.microsoft.com/office/powerpoint/2010/main" val="58729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734BB8-2527-C8A4-0884-84A7E4CBECCD}"/>
              </a:ext>
            </a:extLst>
          </p:cNvPr>
          <p:cNvPicPr>
            <a:picLocks noChangeAspect="1"/>
          </p:cNvPicPr>
          <p:nvPr/>
        </p:nvPicPr>
        <p:blipFill>
          <a:blip r:embed="rId2"/>
          <a:stretch>
            <a:fillRect/>
          </a:stretch>
        </p:blipFill>
        <p:spPr>
          <a:xfrm>
            <a:off x="0" y="0"/>
            <a:ext cx="12191885" cy="6857935"/>
          </a:xfrm>
          <a:prstGeom prst="rect">
            <a:avLst/>
          </a:prstGeom>
        </p:spPr>
      </p:pic>
    </p:spTree>
    <p:extLst>
      <p:ext uri="{BB962C8B-B14F-4D97-AF65-F5344CB8AC3E}">
        <p14:creationId xmlns:p14="http://schemas.microsoft.com/office/powerpoint/2010/main" val="173976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795E95-50EC-572B-41EC-1F1917E8829A}"/>
              </a:ext>
            </a:extLst>
          </p:cNvPr>
          <p:cNvPicPr>
            <a:picLocks noChangeAspect="1"/>
          </p:cNvPicPr>
          <p:nvPr/>
        </p:nvPicPr>
        <p:blipFill>
          <a:blip r:embed="rId3"/>
          <a:stretch>
            <a:fillRect/>
          </a:stretch>
        </p:blipFill>
        <p:spPr>
          <a:xfrm>
            <a:off x="0" y="0"/>
            <a:ext cx="12191885" cy="6857935"/>
          </a:xfrm>
          <a:prstGeom prst="rect">
            <a:avLst/>
          </a:prstGeom>
        </p:spPr>
      </p:pic>
    </p:spTree>
    <p:extLst>
      <p:ext uri="{BB962C8B-B14F-4D97-AF65-F5344CB8AC3E}">
        <p14:creationId xmlns:p14="http://schemas.microsoft.com/office/powerpoint/2010/main" val="342927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241F54-63F3-26FB-DAA5-DF15ED07EA0D}"/>
              </a:ext>
            </a:extLst>
          </p:cNvPr>
          <p:cNvPicPr>
            <a:picLocks noChangeAspect="1"/>
          </p:cNvPicPr>
          <p:nvPr/>
        </p:nvPicPr>
        <p:blipFill>
          <a:blip r:embed="rId3"/>
          <a:stretch>
            <a:fillRect/>
          </a:stretch>
        </p:blipFill>
        <p:spPr>
          <a:xfrm>
            <a:off x="0" y="0"/>
            <a:ext cx="12191885" cy="6857935"/>
          </a:xfrm>
          <a:prstGeom prst="rect">
            <a:avLst/>
          </a:prstGeom>
        </p:spPr>
      </p:pic>
    </p:spTree>
    <p:extLst>
      <p:ext uri="{BB962C8B-B14F-4D97-AF65-F5344CB8AC3E}">
        <p14:creationId xmlns:p14="http://schemas.microsoft.com/office/powerpoint/2010/main" val="13067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D40D65-0D99-EAED-C592-1FD24F4B7063}"/>
              </a:ext>
            </a:extLst>
          </p:cNvPr>
          <p:cNvPicPr>
            <a:picLocks noChangeAspect="1"/>
          </p:cNvPicPr>
          <p:nvPr/>
        </p:nvPicPr>
        <p:blipFill>
          <a:blip r:embed="rId3"/>
          <a:stretch>
            <a:fillRect/>
          </a:stretch>
        </p:blipFill>
        <p:spPr>
          <a:xfrm>
            <a:off x="0" y="0"/>
            <a:ext cx="12191885" cy="6857935"/>
          </a:xfrm>
          <a:prstGeom prst="rect">
            <a:avLst/>
          </a:prstGeom>
        </p:spPr>
      </p:pic>
    </p:spTree>
    <p:extLst>
      <p:ext uri="{BB962C8B-B14F-4D97-AF65-F5344CB8AC3E}">
        <p14:creationId xmlns:p14="http://schemas.microsoft.com/office/powerpoint/2010/main" val="418303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3FA08-498A-AC43-9611-DE094D0714DC}"/>
              </a:ext>
            </a:extLst>
          </p:cNvPr>
          <p:cNvPicPr>
            <a:picLocks noChangeAspect="1"/>
          </p:cNvPicPr>
          <p:nvPr/>
        </p:nvPicPr>
        <p:blipFill>
          <a:blip r:embed="rId3"/>
          <a:stretch>
            <a:fillRect/>
          </a:stretch>
        </p:blipFill>
        <p:spPr>
          <a:xfrm>
            <a:off x="0" y="0"/>
            <a:ext cx="12191885" cy="6857935"/>
          </a:xfrm>
          <a:prstGeom prst="rect">
            <a:avLst/>
          </a:prstGeom>
        </p:spPr>
      </p:pic>
    </p:spTree>
    <p:extLst>
      <p:ext uri="{BB962C8B-B14F-4D97-AF65-F5344CB8AC3E}">
        <p14:creationId xmlns:p14="http://schemas.microsoft.com/office/powerpoint/2010/main" val="84427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2D010-32D3-18C0-C46B-93A560FAAEA2}"/>
              </a:ext>
            </a:extLst>
          </p:cNvPr>
          <p:cNvPicPr>
            <a:picLocks noChangeAspect="1"/>
          </p:cNvPicPr>
          <p:nvPr/>
        </p:nvPicPr>
        <p:blipFill>
          <a:blip r:embed="rId3"/>
          <a:stretch>
            <a:fillRect/>
          </a:stretch>
        </p:blipFill>
        <p:spPr>
          <a:xfrm>
            <a:off x="0" y="0"/>
            <a:ext cx="12191885" cy="6857935"/>
          </a:xfrm>
          <a:prstGeom prst="rect">
            <a:avLst/>
          </a:prstGeom>
        </p:spPr>
      </p:pic>
    </p:spTree>
    <p:extLst>
      <p:ext uri="{BB962C8B-B14F-4D97-AF65-F5344CB8AC3E}">
        <p14:creationId xmlns:p14="http://schemas.microsoft.com/office/powerpoint/2010/main" val="330317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534B5C-96FB-D707-A798-10D91D05CC51}"/>
              </a:ext>
            </a:extLst>
          </p:cNvPr>
          <p:cNvPicPr>
            <a:picLocks noChangeAspect="1"/>
          </p:cNvPicPr>
          <p:nvPr/>
        </p:nvPicPr>
        <p:blipFill>
          <a:blip r:embed="rId2"/>
          <a:stretch>
            <a:fillRect/>
          </a:stretch>
        </p:blipFill>
        <p:spPr>
          <a:xfrm>
            <a:off x="0" y="0"/>
            <a:ext cx="12191885" cy="6857935"/>
          </a:xfrm>
          <a:prstGeom prst="rect">
            <a:avLst/>
          </a:prstGeom>
        </p:spPr>
      </p:pic>
    </p:spTree>
    <p:extLst>
      <p:ext uri="{BB962C8B-B14F-4D97-AF65-F5344CB8AC3E}">
        <p14:creationId xmlns:p14="http://schemas.microsoft.com/office/powerpoint/2010/main" val="36685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2"/>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731503" y="1601440"/>
            <a:ext cx="6559633"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Setting the scene</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0AAEE07-0AF1-7224-A3F1-87430868E659}"/>
              </a:ext>
            </a:extLst>
          </p:cNvPr>
          <p:cNvSpPr txBox="1"/>
          <p:nvPr/>
        </p:nvSpPr>
        <p:spPr>
          <a:xfrm>
            <a:off x="4515851" y="4847508"/>
            <a:ext cx="3160296"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Paul Johnson</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Institute for Fiscal Studies</a:t>
            </a:r>
          </a:p>
        </p:txBody>
      </p:sp>
      <p:pic>
        <p:nvPicPr>
          <p:cNvPr id="19" name="Picture 18" descr="A person wearing glasses and a suit&#10;&#10;Description automatically generated">
            <a:extLst>
              <a:ext uri="{FF2B5EF4-FFF2-40B4-BE49-F238E27FC236}">
                <a16:creationId xmlns:a16="http://schemas.microsoft.com/office/drawing/2014/main" id="{6C1CB41B-D6F7-B3FB-8D5E-EC35388CA39D}"/>
              </a:ext>
            </a:extLst>
          </p:cNvPr>
          <p:cNvPicPr>
            <a:picLocks noChangeAspect="1"/>
          </p:cNvPicPr>
          <p:nvPr/>
        </p:nvPicPr>
        <p:blipFill rotWithShape="1">
          <a:blip r:embed="rId3"/>
          <a:srcRect l="17242" t="4246" r="14967" b="27964"/>
          <a:stretch/>
        </p:blipFill>
        <p:spPr>
          <a:xfrm>
            <a:off x="5306844" y="3260114"/>
            <a:ext cx="1578311" cy="1578311"/>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20" name="Rectangle 19">
            <a:extLst>
              <a:ext uri="{FF2B5EF4-FFF2-40B4-BE49-F238E27FC236}">
                <a16:creationId xmlns:a16="http://schemas.microsoft.com/office/drawing/2014/main" id="{52E2A3A3-E93E-5CDF-7E90-E633834B98C2}"/>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qr code on a white background&#10;&#10;Description automatically generated">
            <a:extLst>
              <a:ext uri="{FF2B5EF4-FFF2-40B4-BE49-F238E27FC236}">
                <a16:creationId xmlns:a16="http://schemas.microsoft.com/office/drawing/2014/main" id="{71AC2917-FD14-5DCF-CDD3-9C69406BDD2B}"/>
              </a:ext>
            </a:extLst>
          </p:cNvPr>
          <p:cNvPicPr>
            <a:picLocks noChangeAspect="1"/>
          </p:cNvPicPr>
          <p:nvPr/>
        </p:nvPicPr>
        <p:blipFill>
          <a:blip r:embed="rId4"/>
          <a:stretch>
            <a:fillRect/>
          </a:stretch>
        </p:blipFill>
        <p:spPr>
          <a:xfrm>
            <a:off x="9997825" y="1412875"/>
            <a:ext cx="1354388" cy="1354388"/>
          </a:xfrm>
          <a:prstGeom prst="rect">
            <a:avLst/>
          </a:prstGeom>
        </p:spPr>
      </p:pic>
      <p:sp>
        <p:nvSpPr>
          <p:cNvPr id="22" name="TextBox 21">
            <a:extLst>
              <a:ext uri="{FF2B5EF4-FFF2-40B4-BE49-F238E27FC236}">
                <a16:creationId xmlns:a16="http://schemas.microsoft.com/office/drawing/2014/main" id="{C6A8FF87-FF67-EEAA-AA85-CD515C3CD0CA}"/>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pic>
        <p:nvPicPr>
          <p:cNvPr id="23" name="Picture 8" descr="Fairness Foundation">
            <a:extLst>
              <a:ext uri="{FF2B5EF4-FFF2-40B4-BE49-F238E27FC236}">
                <a16:creationId xmlns:a16="http://schemas.microsoft.com/office/drawing/2014/main" id="{D190B726-B90D-5F73-239F-953E8F166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font, graphics, graphic design&#10;&#10;Description automatically generated">
            <a:extLst>
              <a:ext uri="{FF2B5EF4-FFF2-40B4-BE49-F238E27FC236}">
                <a16:creationId xmlns:a16="http://schemas.microsoft.com/office/drawing/2014/main" id="{1F8B0627-10CE-165C-F6F5-88BB509AF6E9}"/>
              </a:ext>
            </a:extLst>
          </p:cNvPr>
          <p:cNvPicPr>
            <a:picLocks noChangeAspect="1"/>
          </p:cNvPicPr>
          <p:nvPr/>
        </p:nvPicPr>
        <p:blipFill>
          <a:blip r:embed="rId6"/>
          <a:stretch>
            <a:fillRect/>
          </a:stretch>
        </p:blipFill>
        <p:spPr>
          <a:xfrm>
            <a:off x="9672790" y="173294"/>
            <a:ext cx="1706376" cy="619128"/>
          </a:xfrm>
          <a:prstGeom prst="rect">
            <a:avLst/>
          </a:prstGeom>
        </p:spPr>
      </p:pic>
      <p:pic>
        <p:nvPicPr>
          <p:cNvPr id="25" name="Picture 24" descr="A close-up of a logo&#10;&#10;Description automatically generated with low confidence">
            <a:extLst>
              <a:ext uri="{FF2B5EF4-FFF2-40B4-BE49-F238E27FC236}">
                <a16:creationId xmlns:a16="http://schemas.microsoft.com/office/drawing/2014/main" id="{4961E03F-DD54-0BAA-4D56-5FB2E120169C}"/>
              </a:ext>
            </a:extLst>
          </p:cNvPr>
          <p:cNvPicPr>
            <a:picLocks noChangeAspect="1"/>
          </p:cNvPicPr>
          <p:nvPr/>
        </p:nvPicPr>
        <p:blipFill>
          <a:blip r:embed="rId7">
            <a:clrChange>
              <a:clrFrom>
                <a:srgbClr val="F3F3F3"/>
              </a:clrFrom>
              <a:clrTo>
                <a:srgbClr val="F3F3F3">
                  <a:alpha val="0"/>
                </a:srgbClr>
              </a:clrTo>
            </a:clrChange>
            <a:grayscl/>
            <a:extLst>
              <a:ext uri="{BEBA8EAE-BF5A-486C-A8C5-ECC9F3942E4B}">
                <a14:imgProps xmlns:a14="http://schemas.microsoft.com/office/drawing/2010/main">
                  <a14:imgLayer r:embed="rId8">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10" name="TextBox 9">
            <a:extLst>
              <a:ext uri="{FF2B5EF4-FFF2-40B4-BE49-F238E27FC236}">
                <a16:creationId xmlns:a16="http://schemas.microsoft.com/office/drawing/2014/main" id="{C7790F54-6C74-5BBC-A306-19B9CCB9765B}"/>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402682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F5051-911E-C92D-C45E-D99B28686318}"/>
              </a:ext>
            </a:extLst>
          </p:cNvPr>
          <p:cNvPicPr>
            <a:picLocks noChangeAspect="1"/>
          </p:cNvPicPr>
          <p:nvPr/>
        </p:nvPicPr>
        <p:blipFill>
          <a:blip r:embed="rId2"/>
          <a:stretch>
            <a:fillRect/>
          </a:stretch>
        </p:blipFill>
        <p:spPr>
          <a:xfrm>
            <a:off x="0" y="0"/>
            <a:ext cx="12191885" cy="6857935"/>
          </a:xfrm>
          <a:prstGeom prst="rect">
            <a:avLst/>
          </a:prstGeom>
        </p:spPr>
      </p:pic>
    </p:spTree>
    <p:extLst>
      <p:ext uri="{BB962C8B-B14F-4D97-AF65-F5344CB8AC3E}">
        <p14:creationId xmlns:p14="http://schemas.microsoft.com/office/powerpoint/2010/main" val="103284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30371B-945C-2309-FFCD-1196DABCE480}"/>
              </a:ext>
            </a:extLst>
          </p:cNvPr>
          <p:cNvPicPr>
            <a:picLocks noChangeAspect="1"/>
          </p:cNvPicPr>
          <p:nvPr/>
        </p:nvPicPr>
        <p:blipFill>
          <a:blip r:embed="rId2"/>
          <a:stretch>
            <a:fillRect/>
          </a:stretch>
        </p:blipFill>
        <p:spPr>
          <a:xfrm>
            <a:off x="0" y="0"/>
            <a:ext cx="12191885" cy="6857935"/>
          </a:xfrm>
          <a:prstGeom prst="rect">
            <a:avLst/>
          </a:prstGeom>
        </p:spPr>
      </p:pic>
    </p:spTree>
    <p:extLst>
      <p:ext uri="{BB962C8B-B14F-4D97-AF65-F5344CB8AC3E}">
        <p14:creationId xmlns:p14="http://schemas.microsoft.com/office/powerpoint/2010/main" val="345934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FD4D9-3109-5B27-B61D-D016627F3085}"/>
              </a:ext>
            </a:extLst>
          </p:cNvPr>
          <p:cNvPicPr>
            <a:picLocks noChangeAspect="1"/>
          </p:cNvPicPr>
          <p:nvPr/>
        </p:nvPicPr>
        <p:blipFill>
          <a:blip r:embed="rId2"/>
          <a:stretch>
            <a:fillRect/>
          </a:stretch>
        </p:blipFill>
        <p:spPr>
          <a:xfrm>
            <a:off x="0" y="0"/>
            <a:ext cx="12191885" cy="6857935"/>
          </a:xfrm>
          <a:prstGeom prst="rect">
            <a:avLst/>
          </a:prstGeom>
        </p:spPr>
      </p:pic>
    </p:spTree>
    <p:extLst>
      <p:ext uri="{BB962C8B-B14F-4D97-AF65-F5344CB8AC3E}">
        <p14:creationId xmlns:p14="http://schemas.microsoft.com/office/powerpoint/2010/main" val="5486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5203B3-58F1-E58F-3FEE-56F9ADDE1B06}"/>
              </a:ext>
            </a:extLst>
          </p:cNvPr>
          <p:cNvPicPr>
            <a:picLocks noChangeAspect="1"/>
          </p:cNvPicPr>
          <p:nvPr/>
        </p:nvPicPr>
        <p:blipFill>
          <a:blip r:embed="rId3"/>
          <a:stretch>
            <a:fillRect/>
          </a:stretch>
        </p:blipFill>
        <p:spPr>
          <a:xfrm>
            <a:off x="0" y="18789"/>
            <a:ext cx="12191885" cy="6857935"/>
          </a:xfrm>
          <a:prstGeom prst="rect">
            <a:avLst/>
          </a:prstGeom>
        </p:spPr>
      </p:pic>
    </p:spTree>
    <p:extLst>
      <p:ext uri="{BB962C8B-B14F-4D97-AF65-F5344CB8AC3E}">
        <p14:creationId xmlns:p14="http://schemas.microsoft.com/office/powerpoint/2010/main" val="24556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6AF47-0FF7-8594-3C9E-AB67EE904703}"/>
              </a:ext>
            </a:extLst>
          </p:cNvPr>
          <p:cNvPicPr>
            <a:picLocks noChangeAspect="1"/>
          </p:cNvPicPr>
          <p:nvPr/>
        </p:nvPicPr>
        <p:blipFill>
          <a:blip r:embed="rId3"/>
          <a:stretch>
            <a:fillRect/>
          </a:stretch>
        </p:blipFill>
        <p:spPr>
          <a:xfrm>
            <a:off x="0" y="0"/>
            <a:ext cx="12191885" cy="6857935"/>
          </a:xfrm>
          <a:prstGeom prst="rect">
            <a:avLst/>
          </a:prstGeom>
        </p:spPr>
      </p:pic>
    </p:spTree>
    <p:extLst>
      <p:ext uri="{BB962C8B-B14F-4D97-AF65-F5344CB8AC3E}">
        <p14:creationId xmlns:p14="http://schemas.microsoft.com/office/powerpoint/2010/main" val="14414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355D0-C96D-9C1B-3225-96E3EA811639}"/>
              </a:ext>
            </a:extLst>
          </p:cNvPr>
          <p:cNvPicPr>
            <a:picLocks noChangeAspect="1"/>
          </p:cNvPicPr>
          <p:nvPr/>
        </p:nvPicPr>
        <p:blipFill>
          <a:blip r:embed="rId2"/>
          <a:stretch>
            <a:fillRect/>
          </a:stretch>
        </p:blipFill>
        <p:spPr>
          <a:xfrm>
            <a:off x="115" y="65"/>
            <a:ext cx="12191885" cy="6857935"/>
          </a:xfrm>
          <a:prstGeom prst="rect">
            <a:avLst/>
          </a:prstGeom>
        </p:spPr>
      </p:pic>
    </p:spTree>
    <p:extLst>
      <p:ext uri="{BB962C8B-B14F-4D97-AF65-F5344CB8AC3E}">
        <p14:creationId xmlns:p14="http://schemas.microsoft.com/office/powerpoint/2010/main" val="219832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3"/>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731502" y="1601440"/>
            <a:ext cx="6559633"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Public attitudes</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B628E0-F216-2176-64D2-6F8986C2CBDC}"/>
              </a:ext>
            </a:extLst>
          </p:cNvPr>
          <p:cNvSpPr txBox="1"/>
          <p:nvPr/>
        </p:nvSpPr>
        <p:spPr>
          <a:xfrm>
            <a:off x="3479829" y="4857034"/>
            <a:ext cx="2276106"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Priya Minhas</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Opinium</a:t>
            </a:r>
          </a:p>
        </p:txBody>
      </p:sp>
      <p:sp>
        <p:nvSpPr>
          <p:cNvPr id="14" name="TextBox 13">
            <a:extLst>
              <a:ext uri="{FF2B5EF4-FFF2-40B4-BE49-F238E27FC236}">
                <a16:creationId xmlns:a16="http://schemas.microsoft.com/office/drawing/2014/main" id="{976FA781-9452-7839-D02B-444D6B18012D}"/>
              </a:ext>
            </a:extLst>
          </p:cNvPr>
          <p:cNvSpPr txBox="1"/>
          <p:nvPr/>
        </p:nvSpPr>
        <p:spPr>
          <a:xfrm>
            <a:off x="9125107" y="4857034"/>
            <a:ext cx="2227106"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Will Snell</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Fairness Foundation</a:t>
            </a:r>
          </a:p>
        </p:txBody>
      </p:sp>
      <p:sp>
        <p:nvSpPr>
          <p:cNvPr id="16" name="TextBox 15">
            <a:extLst>
              <a:ext uri="{FF2B5EF4-FFF2-40B4-BE49-F238E27FC236}">
                <a16:creationId xmlns:a16="http://schemas.microsoft.com/office/drawing/2014/main" id="{0ECF2B8D-149B-4AFB-AF1B-AD94F4F91669}"/>
              </a:ext>
            </a:extLst>
          </p:cNvPr>
          <p:cNvSpPr txBox="1"/>
          <p:nvPr/>
        </p:nvSpPr>
        <p:spPr>
          <a:xfrm>
            <a:off x="5878743" y="4853771"/>
            <a:ext cx="3289382"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Bobby Duffy</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The Policy Institute, </a:t>
            </a:r>
            <a:br>
              <a:rPr lang="en-US" dirty="0">
                <a:solidFill>
                  <a:schemeClr val="bg1"/>
                </a:solidFill>
                <a:latin typeface="KingsBureauGrot FiveOne" panose="02000506040000020004" pitchFamily="2" charset="0"/>
              </a:rPr>
            </a:br>
            <a:r>
              <a:rPr lang="en-US" dirty="0">
                <a:solidFill>
                  <a:schemeClr val="bg1"/>
                </a:solidFill>
                <a:latin typeface="KingsBureauGrot FiveOne" panose="02000506040000020004" pitchFamily="2" charset="0"/>
              </a:rPr>
              <a:t>King’s College London</a:t>
            </a:r>
          </a:p>
        </p:txBody>
      </p:sp>
      <p:pic>
        <p:nvPicPr>
          <p:cNvPr id="24" name="Picture 23" descr="A person in a suit and tie&#10;&#10;Description automatically generated">
            <a:extLst>
              <a:ext uri="{FF2B5EF4-FFF2-40B4-BE49-F238E27FC236}">
                <a16:creationId xmlns:a16="http://schemas.microsoft.com/office/drawing/2014/main" id="{6026392C-BC80-E187-6A43-AE0E82A109E7}"/>
              </a:ext>
            </a:extLst>
          </p:cNvPr>
          <p:cNvPicPr>
            <a:picLocks noChangeAspect="1"/>
          </p:cNvPicPr>
          <p:nvPr/>
        </p:nvPicPr>
        <p:blipFill rotWithShape="1">
          <a:blip r:embed="rId4"/>
          <a:srcRect l="24031" t="2176" r="31860" b="19629"/>
          <a:stretch/>
        </p:blipFill>
        <p:spPr>
          <a:xfrm>
            <a:off x="6790979" y="3239434"/>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28" name="Picture 27" descr="A person with long hair smiling&#10;&#10;Description automatically generated">
            <a:extLst>
              <a:ext uri="{FF2B5EF4-FFF2-40B4-BE49-F238E27FC236}">
                <a16:creationId xmlns:a16="http://schemas.microsoft.com/office/drawing/2014/main" id="{2A14C5DB-9170-8300-5DC0-A73CB6497134}"/>
              </a:ext>
            </a:extLst>
          </p:cNvPr>
          <p:cNvPicPr>
            <a:picLocks noChangeAspect="1"/>
          </p:cNvPicPr>
          <p:nvPr/>
        </p:nvPicPr>
        <p:blipFill rotWithShape="1">
          <a:blip r:embed="rId5"/>
          <a:srcRect l="12800" t="3211" r="13614" b="18251"/>
          <a:stretch/>
        </p:blipFill>
        <p:spPr>
          <a:xfrm>
            <a:off x="3868723" y="3276144"/>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30" name="Picture 29" descr="A person with a beard smiling&#10;&#10;Description automatically generated">
            <a:extLst>
              <a:ext uri="{FF2B5EF4-FFF2-40B4-BE49-F238E27FC236}">
                <a16:creationId xmlns:a16="http://schemas.microsoft.com/office/drawing/2014/main" id="{3B4BD8C6-A30E-322B-29E0-CEE95448777D}"/>
              </a:ext>
            </a:extLst>
          </p:cNvPr>
          <p:cNvPicPr>
            <a:picLocks noChangeAspect="1"/>
          </p:cNvPicPr>
          <p:nvPr/>
        </p:nvPicPr>
        <p:blipFill rotWithShape="1">
          <a:blip r:embed="rId6"/>
          <a:srcRect l="8323" t="973" r="8401" b="15750"/>
          <a:stretch/>
        </p:blipFill>
        <p:spPr>
          <a:xfrm>
            <a:off x="9506205" y="3276144"/>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31" name="Rectangle 30">
            <a:extLst>
              <a:ext uri="{FF2B5EF4-FFF2-40B4-BE49-F238E27FC236}">
                <a16:creationId xmlns:a16="http://schemas.microsoft.com/office/drawing/2014/main" id="{CAB94EE8-4E4A-20C7-498E-A56ED6AF60AF}"/>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qr code on a white background&#10;&#10;Description automatically generated">
            <a:extLst>
              <a:ext uri="{FF2B5EF4-FFF2-40B4-BE49-F238E27FC236}">
                <a16:creationId xmlns:a16="http://schemas.microsoft.com/office/drawing/2014/main" id="{07094379-9F10-CE72-58B1-B505FD1391F5}"/>
              </a:ext>
            </a:extLst>
          </p:cNvPr>
          <p:cNvPicPr>
            <a:picLocks noChangeAspect="1"/>
          </p:cNvPicPr>
          <p:nvPr/>
        </p:nvPicPr>
        <p:blipFill>
          <a:blip r:embed="rId7"/>
          <a:stretch>
            <a:fillRect/>
          </a:stretch>
        </p:blipFill>
        <p:spPr>
          <a:xfrm>
            <a:off x="9997825" y="1412875"/>
            <a:ext cx="1354388" cy="1354388"/>
          </a:xfrm>
          <a:prstGeom prst="rect">
            <a:avLst/>
          </a:prstGeom>
        </p:spPr>
      </p:pic>
      <p:sp>
        <p:nvSpPr>
          <p:cNvPr id="33" name="TextBox 32">
            <a:extLst>
              <a:ext uri="{FF2B5EF4-FFF2-40B4-BE49-F238E27FC236}">
                <a16:creationId xmlns:a16="http://schemas.microsoft.com/office/drawing/2014/main" id="{F8AFFD03-F891-D22C-6A3E-DFDED936B151}"/>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sp>
        <p:nvSpPr>
          <p:cNvPr id="34" name="TextBox 33">
            <a:extLst>
              <a:ext uri="{FF2B5EF4-FFF2-40B4-BE49-F238E27FC236}">
                <a16:creationId xmlns:a16="http://schemas.microsoft.com/office/drawing/2014/main" id="{FEFCD2AF-D44B-8B6A-0281-4BC24E4B5AA7}"/>
              </a:ext>
            </a:extLst>
          </p:cNvPr>
          <p:cNvSpPr txBox="1"/>
          <p:nvPr/>
        </p:nvSpPr>
        <p:spPr>
          <a:xfrm>
            <a:off x="772724" y="4857034"/>
            <a:ext cx="2276106"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Lucy Barnes</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UCL</a:t>
            </a:r>
          </a:p>
          <a:p>
            <a:pPr algn="ctr"/>
            <a:r>
              <a:rPr lang="en-US" dirty="0">
                <a:solidFill>
                  <a:schemeClr val="bg1"/>
                </a:solidFill>
                <a:latin typeface="KingsBureauGrot FiveOne" panose="02000506040000020004" pitchFamily="2" charset="0"/>
              </a:rPr>
              <a:t>(Chair)</a:t>
            </a:r>
          </a:p>
        </p:txBody>
      </p:sp>
      <p:pic>
        <p:nvPicPr>
          <p:cNvPr id="43" name="Picture 42" descr="A person smiling for a picture&#10;&#10;Description automatically generated">
            <a:extLst>
              <a:ext uri="{FF2B5EF4-FFF2-40B4-BE49-F238E27FC236}">
                <a16:creationId xmlns:a16="http://schemas.microsoft.com/office/drawing/2014/main" id="{DE96C79E-1C5A-9255-5E06-C316389B8ECB}"/>
              </a:ext>
            </a:extLst>
          </p:cNvPr>
          <p:cNvPicPr>
            <a:picLocks noChangeAspect="1"/>
          </p:cNvPicPr>
          <p:nvPr/>
        </p:nvPicPr>
        <p:blipFill rotWithShape="1">
          <a:blip r:embed="rId8"/>
          <a:srcRect l="31127" t="10144" r="24844" b="19411"/>
          <a:stretch/>
        </p:blipFill>
        <p:spPr>
          <a:xfrm>
            <a:off x="1161619" y="3276144"/>
            <a:ext cx="1564643" cy="1564643"/>
          </a:xfrm>
          <a:custGeom>
            <a:avLst/>
            <a:gdLst>
              <a:gd name="connsiteX0" fmla="*/ 782322 w 1564643"/>
              <a:gd name="connsiteY0" fmla="*/ 0 h 1564643"/>
              <a:gd name="connsiteX1" fmla="*/ 1564643 w 1564643"/>
              <a:gd name="connsiteY1" fmla="*/ 782322 h 1564643"/>
              <a:gd name="connsiteX2" fmla="*/ 782322 w 1564643"/>
              <a:gd name="connsiteY2" fmla="*/ 1564643 h 1564643"/>
              <a:gd name="connsiteX3" fmla="*/ 0 w 1564643"/>
              <a:gd name="connsiteY3" fmla="*/ 782322 h 1564643"/>
              <a:gd name="connsiteX4" fmla="*/ 782322 w 1564643"/>
              <a:gd name="connsiteY4" fmla="*/ 0 h 156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643" h="1564643">
                <a:moveTo>
                  <a:pt x="782322" y="0"/>
                </a:moveTo>
                <a:cubicBezTo>
                  <a:pt x="1214386" y="0"/>
                  <a:pt x="1564643" y="350257"/>
                  <a:pt x="1564643" y="782322"/>
                </a:cubicBezTo>
                <a:cubicBezTo>
                  <a:pt x="1564643" y="1214386"/>
                  <a:pt x="1214386" y="1564643"/>
                  <a:pt x="782322" y="1564643"/>
                </a:cubicBezTo>
                <a:cubicBezTo>
                  <a:pt x="350257" y="1564643"/>
                  <a:pt x="0" y="1214386"/>
                  <a:pt x="0" y="782322"/>
                </a:cubicBezTo>
                <a:cubicBezTo>
                  <a:pt x="0" y="350257"/>
                  <a:pt x="350257" y="0"/>
                  <a:pt x="782322" y="0"/>
                </a:cubicBezTo>
                <a:close/>
              </a:path>
            </a:pathLst>
          </a:custGeom>
        </p:spPr>
      </p:pic>
      <p:pic>
        <p:nvPicPr>
          <p:cNvPr id="44" name="Picture 8" descr="Fairness Foundation">
            <a:extLst>
              <a:ext uri="{FF2B5EF4-FFF2-40B4-BE49-F238E27FC236}">
                <a16:creationId xmlns:a16="http://schemas.microsoft.com/office/drawing/2014/main" id="{479C1345-CFE1-69A1-56DB-FF975513FD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ext, font, graphics, graphic design&#10;&#10;Description automatically generated">
            <a:extLst>
              <a:ext uri="{FF2B5EF4-FFF2-40B4-BE49-F238E27FC236}">
                <a16:creationId xmlns:a16="http://schemas.microsoft.com/office/drawing/2014/main" id="{7627B108-BAC9-6B0C-4441-83B6314AB397}"/>
              </a:ext>
            </a:extLst>
          </p:cNvPr>
          <p:cNvPicPr>
            <a:picLocks noChangeAspect="1"/>
          </p:cNvPicPr>
          <p:nvPr/>
        </p:nvPicPr>
        <p:blipFill>
          <a:blip r:embed="rId10"/>
          <a:stretch>
            <a:fillRect/>
          </a:stretch>
        </p:blipFill>
        <p:spPr>
          <a:xfrm>
            <a:off x="9672790" y="173294"/>
            <a:ext cx="1706376" cy="619128"/>
          </a:xfrm>
          <a:prstGeom prst="rect">
            <a:avLst/>
          </a:prstGeom>
        </p:spPr>
      </p:pic>
      <p:pic>
        <p:nvPicPr>
          <p:cNvPr id="46" name="Picture 45" descr="A close-up of a logo&#10;&#10;Description automatically generated with low confidence">
            <a:extLst>
              <a:ext uri="{FF2B5EF4-FFF2-40B4-BE49-F238E27FC236}">
                <a16:creationId xmlns:a16="http://schemas.microsoft.com/office/drawing/2014/main" id="{F35308F0-AB6C-80BF-FEC2-6685FFC9FC61}"/>
              </a:ext>
            </a:extLst>
          </p:cNvPr>
          <p:cNvPicPr>
            <a:picLocks noChangeAspect="1"/>
          </p:cNvPicPr>
          <p:nvPr/>
        </p:nvPicPr>
        <p:blipFill>
          <a:blip r:embed="rId11">
            <a:clrChange>
              <a:clrFrom>
                <a:srgbClr val="F3F3F3"/>
              </a:clrFrom>
              <a:clrTo>
                <a:srgbClr val="F3F3F3">
                  <a:alpha val="0"/>
                </a:srgbClr>
              </a:clrTo>
            </a:clrChange>
            <a:grayscl/>
            <a:extLst>
              <a:ext uri="{BEBA8EAE-BF5A-486C-A8C5-ECC9F3942E4B}">
                <a14:imgProps xmlns:a14="http://schemas.microsoft.com/office/drawing/2010/main">
                  <a14:imgLayer r:embed="rId12">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10" name="TextBox 9">
            <a:extLst>
              <a:ext uri="{FF2B5EF4-FFF2-40B4-BE49-F238E27FC236}">
                <a16:creationId xmlns:a16="http://schemas.microsoft.com/office/drawing/2014/main" id="{B8ABFD96-BE15-0295-C3B3-08A20C4A3C16}"/>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247198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58F0-C0DF-4217-B081-446E09897AC7}"/>
              </a:ext>
            </a:extLst>
          </p:cNvPr>
          <p:cNvSpPr>
            <a:spLocks noGrp="1"/>
          </p:cNvSpPr>
          <p:nvPr>
            <p:ph type="ctrTitle"/>
          </p:nvPr>
        </p:nvSpPr>
        <p:spPr/>
        <p:txBody>
          <a:bodyPr/>
          <a:lstStyle/>
          <a:p>
            <a:r>
              <a:rPr lang="en-GB"/>
              <a:t>APPG on Inclusive Growth</a:t>
            </a:r>
          </a:p>
        </p:txBody>
      </p:sp>
      <p:sp>
        <p:nvSpPr>
          <p:cNvPr id="3" name="Text Placeholder 2">
            <a:extLst>
              <a:ext uri="{FF2B5EF4-FFF2-40B4-BE49-F238E27FC236}">
                <a16:creationId xmlns:a16="http://schemas.microsoft.com/office/drawing/2014/main" id="{78EAEE1B-A8BB-4CEC-8872-3726273589B5}"/>
              </a:ext>
            </a:extLst>
          </p:cNvPr>
          <p:cNvSpPr>
            <a:spLocks noGrp="1"/>
          </p:cNvSpPr>
          <p:nvPr>
            <p:ph type="body" sz="quarter" idx="10"/>
          </p:nvPr>
        </p:nvSpPr>
        <p:spPr/>
        <p:txBody>
          <a:bodyPr/>
          <a:lstStyle/>
          <a:p>
            <a:r>
              <a:rPr lang="en-GB" dirty="0"/>
              <a:t>Inequality of Wealth- Public perceptions </a:t>
            </a:r>
          </a:p>
        </p:txBody>
      </p:sp>
      <p:sp>
        <p:nvSpPr>
          <p:cNvPr id="4" name="Text Placeholder 3">
            <a:extLst>
              <a:ext uri="{FF2B5EF4-FFF2-40B4-BE49-F238E27FC236}">
                <a16:creationId xmlns:a16="http://schemas.microsoft.com/office/drawing/2014/main" id="{3550AFD3-7AFD-4981-A237-305F41DA94A5}"/>
              </a:ext>
            </a:extLst>
          </p:cNvPr>
          <p:cNvSpPr>
            <a:spLocks noGrp="1"/>
          </p:cNvSpPr>
          <p:nvPr>
            <p:ph type="body" sz="quarter" idx="11"/>
          </p:nvPr>
        </p:nvSpPr>
        <p:spPr>
          <a:xfrm>
            <a:off x="855286" y="4267166"/>
            <a:ext cx="1257599" cy="400447"/>
          </a:xfrm>
        </p:spPr>
        <p:txBody>
          <a:bodyPr>
            <a:normAutofit fontScale="70000" lnSpcReduction="20000"/>
          </a:bodyPr>
          <a:lstStyle/>
          <a:p>
            <a:r>
              <a:rPr lang="en-GB"/>
              <a:t>6</a:t>
            </a:r>
            <a:r>
              <a:rPr lang="en-GB" baseline="30000"/>
              <a:t>th</a:t>
            </a:r>
            <a:r>
              <a:rPr lang="en-GB"/>
              <a:t> July 2023</a:t>
            </a:r>
          </a:p>
        </p:txBody>
      </p:sp>
      <p:sp>
        <p:nvSpPr>
          <p:cNvPr id="5" name="Text Placeholder 4">
            <a:extLst>
              <a:ext uri="{FF2B5EF4-FFF2-40B4-BE49-F238E27FC236}">
                <a16:creationId xmlns:a16="http://schemas.microsoft.com/office/drawing/2014/main" id="{51EED8BB-A849-4C03-8D9C-A0598992E17A}"/>
              </a:ext>
            </a:extLst>
          </p:cNvPr>
          <p:cNvSpPr>
            <a:spLocks noGrp="1"/>
          </p:cNvSpPr>
          <p:nvPr>
            <p:ph type="body" sz="quarter" idx="12"/>
          </p:nvPr>
        </p:nvSpPr>
        <p:spPr/>
        <p:txBody>
          <a:bodyPr/>
          <a:lstStyle/>
          <a:p>
            <a:r>
              <a:rPr lang="en-GB"/>
              <a:t>The Wealth Gap</a:t>
            </a:r>
          </a:p>
        </p:txBody>
      </p:sp>
    </p:spTree>
    <p:extLst>
      <p:ext uri="{BB962C8B-B14F-4D97-AF65-F5344CB8AC3E}">
        <p14:creationId xmlns:p14="http://schemas.microsoft.com/office/powerpoint/2010/main" val="144000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A9FF-40BA-6406-1EC8-AAD0E78D1BD5}"/>
              </a:ext>
            </a:extLst>
          </p:cNvPr>
          <p:cNvSpPr>
            <a:spLocks noGrp="1"/>
          </p:cNvSpPr>
          <p:nvPr>
            <p:ph type="ctrTitle"/>
          </p:nvPr>
        </p:nvSpPr>
        <p:spPr/>
        <p:txBody>
          <a:bodyPr/>
          <a:lstStyle/>
          <a:p>
            <a:r>
              <a:rPr lang="en-GB" dirty="0"/>
              <a:t>Public perceptions of wealth </a:t>
            </a:r>
          </a:p>
        </p:txBody>
      </p:sp>
    </p:spTree>
    <p:extLst>
      <p:ext uri="{BB962C8B-B14F-4D97-AF65-F5344CB8AC3E}">
        <p14:creationId xmlns:p14="http://schemas.microsoft.com/office/powerpoint/2010/main" val="281562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6DD3-CA08-415B-B89D-B8B9F56702DB}"/>
              </a:ext>
            </a:extLst>
          </p:cNvPr>
          <p:cNvSpPr>
            <a:spLocks noGrp="1"/>
          </p:cNvSpPr>
          <p:nvPr>
            <p:ph type="title"/>
          </p:nvPr>
        </p:nvSpPr>
        <p:spPr/>
        <p:txBody>
          <a:bodyPr>
            <a:normAutofit/>
          </a:bodyPr>
          <a:lstStyle/>
          <a:p>
            <a:r>
              <a:rPr lang="en-GB"/>
              <a:t>The public think the wealth gap is too big</a:t>
            </a:r>
          </a:p>
        </p:txBody>
      </p:sp>
      <p:graphicFrame>
        <p:nvGraphicFramePr>
          <p:cNvPr id="8" name="Content Placeholder 7">
            <a:extLst>
              <a:ext uri="{FF2B5EF4-FFF2-40B4-BE49-F238E27FC236}">
                <a16:creationId xmlns:a16="http://schemas.microsoft.com/office/drawing/2014/main" id="{8FD3FE28-C5C9-EF61-D05C-820F48B0AAA0}"/>
              </a:ext>
            </a:extLst>
          </p:cNvPr>
          <p:cNvGraphicFramePr>
            <a:graphicFrameLocks noGrp="1"/>
          </p:cNvGraphicFramePr>
          <p:nvPr>
            <p:ph idx="1"/>
            <p:extLst>
              <p:ext uri="{D42A27DB-BD31-4B8C-83A1-F6EECF244321}">
                <p14:modId xmlns:p14="http://schemas.microsoft.com/office/powerpoint/2010/main" val="3545412198"/>
              </p:ext>
            </p:extLst>
          </p:nvPr>
        </p:nvGraphicFramePr>
        <p:xfrm>
          <a:off x="839788" y="1825625"/>
          <a:ext cx="10514012"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2437BFE9-872B-4EB1-BC31-33A59CB79AD0}"/>
              </a:ext>
            </a:extLst>
          </p:cNvPr>
          <p:cNvSpPr>
            <a:spLocks noGrp="1"/>
          </p:cNvSpPr>
          <p:nvPr>
            <p:ph type="ftr" sz="quarter" idx="11"/>
          </p:nvPr>
        </p:nvSpPr>
        <p:spPr/>
        <p:txBody>
          <a:bodyPr/>
          <a:lstStyle/>
          <a:p>
            <a:fld id="{A06387B2-7A61-DC40-A17B-3BFC5FA5102E}" type="slidenum">
              <a:rPr lang="en-GB" smtClean="0"/>
              <a:pPr/>
              <a:t>29</a:t>
            </a:fld>
            <a:endParaRPr lang="en-GB"/>
          </a:p>
        </p:txBody>
      </p:sp>
      <p:sp>
        <p:nvSpPr>
          <p:cNvPr id="7" name="TextBox 6">
            <a:extLst>
              <a:ext uri="{FF2B5EF4-FFF2-40B4-BE49-F238E27FC236}">
                <a16:creationId xmlns:a16="http://schemas.microsoft.com/office/drawing/2014/main" id="{24246F2A-0719-4467-50A2-F0C93B3F36B4}"/>
              </a:ext>
            </a:extLst>
          </p:cNvPr>
          <p:cNvSpPr txBox="1"/>
          <p:nvPr/>
        </p:nvSpPr>
        <p:spPr>
          <a:xfrm>
            <a:off x="826921" y="6345238"/>
            <a:ext cx="10359817" cy="400110"/>
          </a:xfrm>
          <a:prstGeom prst="rect">
            <a:avLst/>
          </a:prstGeom>
          <a:noFill/>
        </p:spPr>
        <p:txBody>
          <a:bodyPr wrap="square" rtlCol="0">
            <a:spAutoFit/>
          </a:bodyPr>
          <a:lstStyle/>
          <a:p>
            <a:r>
              <a:rPr lang="en-GB" sz="1000" dirty="0">
                <a:solidFill>
                  <a:srgbClr val="5B645F"/>
                </a:solidFill>
                <a:latin typeface="Arial" panose="020B0604020202020204" pitchFamily="34" charset="0"/>
                <a:cs typeface="Arial" panose="020B0604020202020204" pitchFamily="34" charset="0"/>
              </a:rPr>
              <a:t>Q3 ‘Thinking of wealth levels generally in Britain today, would you say that the gap between those with lots of wealth and those with little wealth is too large, about right, or too small? ’ Base: 2000 nationally representative UK adults </a:t>
            </a:r>
            <a:endParaRPr lang="en-GB" sz="900" dirty="0">
              <a:solidFill>
                <a:srgbClr val="5B64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76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8BE35A-11E2-28E0-7D80-BBFC1C464A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98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6DD3-CA08-415B-B89D-B8B9F56702DB}"/>
              </a:ext>
            </a:extLst>
          </p:cNvPr>
          <p:cNvSpPr>
            <a:spLocks noGrp="1"/>
          </p:cNvSpPr>
          <p:nvPr>
            <p:ph type="title"/>
          </p:nvPr>
        </p:nvSpPr>
        <p:spPr/>
        <p:txBody>
          <a:bodyPr>
            <a:normAutofit/>
          </a:bodyPr>
          <a:lstStyle/>
          <a:p>
            <a:r>
              <a:rPr lang="en-GB"/>
              <a:t>….and  getting bigger</a:t>
            </a:r>
          </a:p>
        </p:txBody>
      </p:sp>
      <p:graphicFrame>
        <p:nvGraphicFramePr>
          <p:cNvPr id="8" name="Content Placeholder 7">
            <a:extLst>
              <a:ext uri="{FF2B5EF4-FFF2-40B4-BE49-F238E27FC236}">
                <a16:creationId xmlns:a16="http://schemas.microsoft.com/office/drawing/2014/main" id="{8FD3FE28-C5C9-EF61-D05C-820F48B0AAA0}"/>
              </a:ext>
            </a:extLst>
          </p:cNvPr>
          <p:cNvGraphicFramePr>
            <a:graphicFrameLocks noGrp="1"/>
          </p:cNvGraphicFramePr>
          <p:nvPr>
            <p:ph idx="1"/>
            <p:extLst>
              <p:ext uri="{D42A27DB-BD31-4B8C-83A1-F6EECF244321}">
                <p14:modId xmlns:p14="http://schemas.microsoft.com/office/powerpoint/2010/main" val="1896159442"/>
              </p:ext>
            </p:extLst>
          </p:nvPr>
        </p:nvGraphicFramePr>
        <p:xfrm>
          <a:off x="839788" y="1825625"/>
          <a:ext cx="10514012"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2437BFE9-872B-4EB1-BC31-33A59CB79AD0}"/>
              </a:ext>
            </a:extLst>
          </p:cNvPr>
          <p:cNvSpPr>
            <a:spLocks noGrp="1"/>
          </p:cNvSpPr>
          <p:nvPr>
            <p:ph type="ftr" sz="quarter" idx="11"/>
          </p:nvPr>
        </p:nvSpPr>
        <p:spPr/>
        <p:txBody>
          <a:bodyPr/>
          <a:lstStyle/>
          <a:p>
            <a:fld id="{A06387B2-7A61-DC40-A17B-3BFC5FA5102E}" type="slidenum">
              <a:rPr lang="en-GB" smtClean="0"/>
              <a:pPr/>
              <a:t>30</a:t>
            </a:fld>
            <a:endParaRPr lang="en-GB"/>
          </a:p>
        </p:txBody>
      </p:sp>
      <p:sp>
        <p:nvSpPr>
          <p:cNvPr id="7" name="TextBox 6">
            <a:extLst>
              <a:ext uri="{FF2B5EF4-FFF2-40B4-BE49-F238E27FC236}">
                <a16:creationId xmlns:a16="http://schemas.microsoft.com/office/drawing/2014/main" id="{DF096621-5760-3F78-1839-DEC91DD03564}"/>
              </a:ext>
            </a:extLst>
          </p:cNvPr>
          <p:cNvSpPr txBox="1"/>
          <p:nvPr/>
        </p:nvSpPr>
        <p:spPr>
          <a:xfrm>
            <a:off x="826921" y="6345238"/>
            <a:ext cx="10359817" cy="400110"/>
          </a:xfrm>
          <a:prstGeom prst="rect">
            <a:avLst/>
          </a:prstGeom>
          <a:noFill/>
        </p:spPr>
        <p:txBody>
          <a:bodyPr wrap="square" rtlCol="0">
            <a:spAutoFit/>
          </a:bodyPr>
          <a:lstStyle/>
          <a:p>
            <a:r>
              <a:rPr lang="en-GB" sz="1000" dirty="0">
                <a:solidFill>
                  <a:srgbClr val="5B645F"/>
                </a:solidFill>
                <a:latin typeface="Arial" panose="020B0604020202020204" pitchFamily="34" charset="0"/>
                <a:cs typeface="Arial" panose="020B0604020202020204" pitchFamily="34" charset="0"/>
              </a:rPr>
              <a:t>Q1 ‘Thinking of wealth levels generally in Britain today, would you say that the gap between those with lots of wealth and those with little wealth is getting bigger, getting smaller or staying roughly the same? ’ Base: 2000 nationally representative UK adults </a:t>
            </a:r>
            <a:endParaRPr lang="en-GB" sz="900" dirty="0">
              <a:solidFill>
                <a:srgbClr val="5B64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937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16DD3-CA08-415B-B89D-B8B9F56702DB}"/>
              </a:ext>
            </a:extLst>
          </p:cNvPr>
          <p:cNvSpPr>
            <a:spLocks noGrp="1"/>
          </p:cNvSpPr>
          <p:nvPr>
            <p:ph type="title"/>
          </p:nvPr>
        </p:nvSpPr>
        <p:spPr/>
        <p:txBody>
          <a:bodyPr>
            <a:normAutofit fontScale="90000"/>
          </a:bodyPr>
          <a:lstStyle/>
          <a:p>
            <a:r>
              <a:rPr lang="en-GB"/>
              <a:t>Three fifths want to see the wealth gap reduced </a:t>
            </a:r>
          </a:p>
        </p:txBody>
      </p:sp>
      <p:graphicFrame>
        <p:nvGraphicFramePr>
          <p:cNvPr id="8" name="Content Placeholder 7">
            <a:extLst>
              <a:ext uri="{FF2B5EF4-FFF2-40B4-BE49-F238E27FC236}">
                <a16:creationId xmlns:a16="http://schemas.microsoft.com/office/drawing/2014/main" id="{8FD3FE28-C5C9-EF61-D05C-820F48B0AAA0}"/>
              </a:ext>
            </a:extLst>
          </p:cNvPr>
          <p:cNvGraphicFramePr>
            <a:graphicFrameLocks noGrp="1"/>
          </p:cNvGraphicFramePr>
          <p:nvPr>
            <p:ph idx="1"/>
            <p:extLst>
              <p:ext uri="{D42A27DB-BD31-4B8C-83A1-F6EECF244321}">
                <p14:modId xmlns:p14="http://schemas.microsoft.com/office/powerpoint/2010/main" val="139217650"/>
              </p:ext>
            </p:extLst>
          </p:nvPr>
        </p:nvGraphicFramePr>
        <p:xfrm>
          <a:off x="839788" y="1825625"/>
          <a:ext cx="10514012"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2437BFE9-872B-4EB1-BC31-33A59CB79AD0}"/>
              </a:ext>
            </a:extLst>
          </p:cNvPr>
          <p:cNvSpPr>
            <a:spLocks noGrp="1"/>
          </p:cNvSpPr>
          <p:nvPr>
            <p:ph type="ftr" sz="quarter" idx="11"/>
          </p:nvPr>
        </p:nvSpPr>
        <p:spPr/>
        <p:txBody>
          <a:bodyPr/>
          <a:lstStyle/>
          <a:p>
            <a:fld id="{A06387B2-7A61-DC40-A17B-3BFC5FA5102E}" type="slidenum">
              <a:rPr lang="en-GB" smtClean="0"/>
              <a:pPr/>
              <a:t>31</a:t>
            </a:fld>
            <a:endParaRPr lang="en-GB"/>
          </a:p>
        </p:txBody>
      </p:sp>
      <p:sp>
        <p:nvSpPr>
          <p:cNvPr id="7" name="TextBox 6">
            <a:extLst>
              <a:ext uri="{FF2B5EF4-FFF2-40B4-BE49-F238E27FC236}">
                <a16:creationId xmlns:a16="http://schemas.microsoft.com/office/drawing/2014/main" id="{A34F1017-44E3-570E-BE5C-D8AEE1753BA0}"/>
              </a:ext>
            </a:extLst>
          </p:cNvPr>
          <p:cNvSpPr txBox="1"/>
          <p:nvPr/>
        </p:nvSpPr>
        <p:spPr>
          <a:xfrm>
            <a:off x="826921" y="6345238"/>
            <a:ext cx="10359817" cy="400110"/>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Q2 ‘Thinking of wealth levels generally in Britain today, would you say the gap between those with high wealth and those with little wealth should be reduced, stay the same, or increased?’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569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4C043E1-2FA9-7CB1-9FEF-763C6D288117}"/>
              </a:ext>
            </a:extLst>
          </p:cNvPr>
          <p:cNvSpPr>
            <a:spLocks noGrp="1"/>
          </p:cNvSpPr>
          <p:nvPr>
            <p:ph type="title"/>
          </p:nvPr>
        </p:nvSpPr>
        <p:spPr/>
        <p:txBody>
          <a:bodyPr>
            <a:normAutofit fontScale="90000"/>
          </a:bodyPr>
          <a:lstStyle/>
          <a:p>
            <a:r>
              <a:rPr lang="en-GB"/>
              <a:t>Global inequality is also perceived to be growing </a:t>
            </a:r>
          </a:p>
        </p:txBody>
      </p:sp>
      <p:sp>
        <p:nvSpPr>
          <p:cNvPr id="36" name="Footer Placeholder 7">
            <a:extLst>
              <a:ext uri="{FF2B5EF4-FFF2-40B4-BE49-F238E27FC236}">
                <a16:creationId xmlns:a16="http://schemas.microsoft.com/office/drawing/2014/main" id="{7BB670BC-CCEB-413A-AAE4-F24142F1F17C}"/>
              </a:ext>
            </a:extLst>
          </p:cNvPr>
          <p:cNvSpPr txBox="1">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7E52C50-299E-E24C-8F40-A64EE3D2B9EC}" type="slidenum">
              <a:rPr kumimoji="0" lang="en-GB" sz="1200" b="0" i="0" u="none" strike="noStrike" kern="1200" cap="none" spc="0" normalizeH="0" baseline="0" noProof="0" smtClean="0">
                <a:ln>
                  <a:noFill/>
                </a:ln>
                <a:solidFill>
                  <a:srgbClr val="5B645F"/>
                </a:solidFill>
                <a:effectLst/>
                <a:uLnTx/>
                <a:uFillTx/>
                <a:latin typeface="Arial 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5B645F"/>
              </a:solidFill>
              <a:effectLst/>
              <a:uLnTx/>
              <a:uFillTx/>
              <a:latin typeface="Arial Regular"/>
              <a:ea typeface="+mn-ea"/>
              <a:cs typeface="+mn-cs"/>
            </a:endParaRPr>
          </a:p>
        </p:txBody>
      </p:sp>
      <p:graphicFrame>
        <p:nvGraphicFramePr>
          <p:cNvPr id="5" name="Content Placeholder 7">
            <a:extLst>
              <a:ext uri="{FF2B5EF4-FFF2-40B4-BE49-F238E27FC236}">
                <a16:creationId xmlns:a16="http://schemas.microsoft.com/office/drawing/2014/main" id="{71FEEF45-C203-3B2D-E675-2C842335DA1E}"/>
              </a:ext>
            </a:extLst>
          </p:cNvPr>
          <p:cNvGraphicFramePr>
            <a:graphicFrameLocks/>
          </p:cNvGraphicFramePr>
          <p:nvPr>
            <p:extLst>
              <p:ext uri="{D42A27DB-BD31-4B8C-83A1-F6EECF244321}">
                <p14:modId xmlns:p14="http://schemas.microsoft.com/office/powerpoint/2010/main" val="81608475"/>
              </p:ext>
            </p:extLst>
          </p:nvPr>
        </p:nvGraphicFramePr>
        <p:xfrm>
          <a:off x="2004700" y="1835296"/>
          <a:ext cx="6966346" cy="4521054"/>
        </p:xfrm>
        <a:graphic>
          <a:graphicData uri="http://schemas.openxmlformats.org/drawingml/2006/chart">
            <c:chart xmlns:c="http://schemas.openxmlformats.org/drawingml/2006/chart" xmlns:r="http://schemas.openxmlformats.org/officeDocument/2006/relationships" r:id="rId3"/>
          </a:graphicData>
        </a:graphic>
      </p:graphicFrame>
      <p:sp>
        <p:nvSpPr>
          <p:cNvPr id="9" name="Arc 8">
            <a:extLst>
              <a:ext uri="{FF2B5EF4-FFF2-40B4-BE49-F238E27FC236}">
                <a16:creationId xmlns:a16="http://schemas.microsoft.com/office/drawing/2014/main" id="{E94074E6-64E1-8160-070A-FF9F88FB4DC7}"/>
              </a:ext>
            </a:extLst>
          </p:cNvPr>
          <p:cNvSpPr/>
          <p:nvPr/>
        </p:nvSpPr>
        <p:spPr>
          <a:xfrm rot="2863390" flipH="1">
            <a:off x="6463995" y="3101222"/>
            <a:ext cx="912289" cy="1184816"/>
          </a:xfrm>
          <a:prstGeom prst="arc">
            <a:avLst>
              <a:gd name="adj1" fmla="val 15909882"/>
              <a:gd name="adj2" fmla="val 20742192"/>
            </a:avLst>
          </a:prstGeom>
          <a:noFill/>
          <a:ln w="381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0F580A2-8336-EC65-B1AE-1B38AD38709D}"/>
              </a:ext>
            </a:extLst>
          </p:cNvPr>
          <p:cNvSpPr/>
          <p:nvPr/>
        </p:nvSpPr>
        <p:spPr>
          <a:xfrm>
            <a:off x="7367771" y="3768822"/>
            <a:ext cx="2036206" cy="1271632"/>
          </a:xfrm>
          <a:prstGeom prst="rect">
            <a:avLst/>
          </a:prstGeom>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600">
                <a:solidFill>
                  <a:srgbClr val="5B645F"/>
                </a:solidFill>
                <a:latin typeface="Arial" panose="020B0604020202020204"/>
              </a:rPr>
              <a:t>Feel that global inequality is </a:t>
            </a:r>
            <a:r>
              <a:rPr lang="en-GB" sz="1600" b="1">
                <a:solidFill>
                  <a:srgbClr val="5B645F"/>
                </a:solidFill>
                <a:latin typeface="Arial" panose="020B0604020202020204"/>
              </a:rPr>
              <a:t>growing rapidly.</a:t>
            </a:r>
            <a:endParaRPr kumimoji="0" lang="en-GB" sz="1600" b="1" i="0" u="none" strike="noStrike" kern="1200" cap="none" spc="0" normalizeH="0" baseline="0" noProof="0">
              <a:ln>
                <a:noFill/>
              </a:ln>
              <a:solidFill>
                <a:srgbClr val="5B645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8CDA8634-98BE-052A-6BA7-09A37B7D5CFE}"/>
              </a:ext>
            </a:extLst>
          </p:cNvPr>
          <p:cNvSpPr txBox="1"/>
          <p:nvPr/>
        </p:nvSpPr>
        <p:spPr>
          <a:xfrm>
            <a:off x="7214440" y="3306594"/>
            <a:ext cx="1632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accent1">
                    <a:lumMod val="75000"/>
                  </a:schemeClr>
                </a:solidFill>
                <a:latin typeface="Arial" panose="020B0604020202020204" pitchFamily="34" charset="0"/>
                <a:cs typeface="Arial" panose="020B0604020202020204" pitchFamily="34" charset="0"/>
              </a:rPr>
              <a:t>46</a:t>
            </a:r>
            <a:r>
              <a:rPr kumimoji="0" lang="en-GB" sz="32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a:t>
            </a:r>
            <a:endParaRPr kumimoji="0" lang="en-GB" sz="16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3E55168-37BA-3F3C-B7B3-DC1C9607D5DF}"/>
              </a:ext>
            </a:extLst>
          </p:cNvPr>
          <p:cNvSpPr txBox="1"/>
          <p:nvPr/>
        </p:nvSpPr>
        <p:spPr>
          <a:xfrm>
            <a:off x="826921" y="6345238"/>
            <a:ext cx="10359817" cy="400110"/>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Q5 ‘Do you think global inequality (the gap between the richest and poorest in societies around the world as a whole) is shrinking or growing, or do you think it is staying about the same?’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3899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4C043E1-2FA9-7CB1-9FEF-763C6D288117}"/>
              </a:ext>
            </a:extLst>
          </p:cNvPr>
          <p:cNvSpPr>
            <a:spLocks noGrp="1"/>
          </p:cNvSpPr>
          <p:nvPr>
            <p:ph type="title"/>
          </p:nvPr>
        </p:nvSpPr>
        <p:spPr/>
        <p:txBody>
          <a:bodyPr>
            <a:normAutofit fontScale="90000"/>
          </a:bodyPr>
          <a:lstStyle/>
          <a:p>
            <a:r>
              <a:rPr lang="en-GB"/>
              <a:t>The public are most worried about the control of the super-rich if global inequality were to rise </a:t>
            </a:r>
          </a:p>
        </p:txBody>
      </p:sp>
      <p:graphicFrame>
        <p:nvGraphicFramePr>
          <p:cNvPr id="23" name="Content Placeholder 10">
            <a:extLst>
              <a:ext uri="{FF2B5EF4-FFF2-40B4-BE49-F238E27FC236}">
                <a16:creationId xmlns:a16="http://schemas.microsoft.com/office/drawing/2014/main" id="{4C7790F5-B2C1-4365-AF95-7040F3BE522D}"/>
              </a:ext>
            </a:extLst>
          </p:cNvPr>
          <p:cNvGraphicFramePr>
            <a:graphicFrameLocks noGrp="1"/>
          </p:cNvGraphicFramePr>
          <p:nvPr>
            <p:ph idx="1"/>
            <p:extLst>
              <p:ext uri="{D42A27DB-BD31-4B8C-83A1-F6EECF244321}">
                <p14:modId xmlns:p14="http://schemas.microsoft.com/office/powerpoint/2010/main" val="1397663705"/>
              </p:ext>
            </p:extLst>
          </p:nvPr>
        </p:nvGraphicFramePr>
        <p:xfrm>
          <a:off x="-1437249" y="1825625"/>
          <a:ext cx="10514012"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6" name="Footer Placeholder 7">
            <a:extLst>
              <a:ext uri="{FF2B5EF4-FFF2-40B4-BE49-F238E27FC236}">
                <a16:creationId xmlns:a16="http://schemas.microsoft.com/office/drawing/2014/main" id="{7BB670BC-CCEB-413A-AAE4-F24142F1F17C}"/>
              </a:ext>
            </a:extLst>
          </p:cNvPr>
          <p:cNvSpPr txBox="1">
            <a:spLocks noGrp="1"/>
          </p:cNvSpPr>
          <p:nvPr>
            <p:ph type="ftr" sz="quarter" idx="11"/>
          </p:nvPr>
        </p:nvSpPr>
        <p:spPr>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7E52C50-299E-E24C-8F40-A64EE3D2B9EC}" type="slidenum">
              <a:rPr kumimoji="0" lang="en-GB" sz="1200" b="0" i="0" u="none" strike="noStrike" kern="1200" cap="none" spc="0" normalizeH="0" baseline="0" noProof="0" smtClean="0">
                <a:ln>
                  <a:noFill/>
                </a:ln>
                <a:solidFill>
                  <a:srgbClr val="5B645F"/>
                </a:solidFill>
                <a:effectLst/>
                <a:uLnTx/>
                <a:uFillTx/>
                <a:latin typeface="Arial Regula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5B645F"/>
              </a:solidFill>
              <a:effectLst/>
              <a:uLnTx/>
              <a:uFillTx/>
              <a:latin typeface="Arial Regular"/>
              <a:ea typeface="+mn-ea"/>
              <a:cs typeface="+mn-cs"/>
            </a:endParaRPr>
          </a:p>
        </p:txBody>
      </p:sp>
      <p:sp>
        <p:nvSpPr>
          <p:cNvPr id="24" name="TextBox 23">
            <a:extLst>
              <a:ext uri="{FF2B5EF4-FFF2-40B4-BE49-F238E27FC236}">
                <a16:creationId xmlns:a16="http://schemas.microsoft.com/office/drawing/2014/main" id="{3207924D-7341-431E-B382-438055F545B8}"/>
              </a:ext>
            </a:extLst>
          </p:cNvPr>
          <p:cNvSpPr txBox="1"/>
          <p:nvPr/>
        </p:nvSpPr>
        <p:spPr>
          <a:xfrm>
            <a:off x="3659531" y="1677215"/>
            <a:ext cx="5030664" cy="646331"/>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effectLst/>
                <a:uLnTx/>
                <a:uFillTx/>
                <a:latin typeface="Century Gothic" panose="020B0502020202020204" pitchFamily="34" charset="0"/>
              </a:rPr>
              <a:t> If global inequality were to rise, what would you be worried about?</a:t>
            </a:r>
          </a:p>
        </p:txBody>
      </p:sp>
      <p:graphicFrame>
        <p:nvGraphicFramePr>
          <p:cNvPr id="25" name="Table 5">
            <a:extLst>
              <a:ext uri="{FF2B5EF4-FFF2-40B4-BE49-F238E27FC236}">
                <a16:creationId xmlns:a16="http://schemas.microsoft.com/office/drawing/2014/main" id="{1838F3BF-3FD1-45BB-9566-D51EF24D9FA7}"/>
              </a:ext>
            </a:extLst>
          </p:cNvPr>
          <p:cNvGraphicFramePr>
            <a:graphicFrameLocks noGrp="1"/>
          </p:cNvGraphicFramePr>
          <p:nvPr>
            <p:extLst>
              <p:ext uri="{D42A27DB-BD31-4B8C-83A1-F6EECF244321}">
                <p14:modId xmlns:p14="http://schemas.microsoft.com/office/powerpoint/2010/main" val="908287911"/>
              </p:ext>
            </p:extLst>
          </p:nvPr>
        </p:nvGraphicFramePr>
        <p:xfrm>
          <a:off x="737483" y="2438838"/>
          <a:ext cx="4114800" cy="4114800"/>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4101640787"/>
                    </a:ext>
                  </a:extLst>
                </a:gridCol>
              </a:tblGrid>
              <a:tr h="398709">
                <a:tc>
                  <a:txBody>
                    <a:bodyPr/>
                    <a:lstStyle/>
                    <a:p>
                      <a:pPr algn="r"/>
                      <a:r>
                        <a:rPr lang="en-GB" sz="1050" b="1" dirty="0">
                          <a:solidFill>
                            <a:schemeClr val="tx1"/>
                          </a:solidFill>
                          <a:latin typeface="Arial" panose="020B0604020202020204" pitchFamily="34" charset="0"/>
                          <a:cs typeface="Arial" panose="020B0604020202020204" pitchFamily="34" charset="0"/>
                        </a:rPr>
                        <a:t>Super-rich unfairly</a:t>
                      </a:r>
                    </a:p>
                    <a:p>
                      <a:pPr algn="r"/>
                      <a:r>
                        <a:rPr lang="en-GB" sz="1050" b="1" dirty="0">
                          <a:solidFill>
                            <a:schemeClr val="tx1"/>
                          </a:solidFill>
                          <a:latin typeface="Arial" panose="020B0604020202020204" pitchFamily="34" charset="0"/>
                          <a:cs typeface="Arial" panose="020B0604020202020204" pitchFamily="34" charset="0"/>
                        </a:rPr>
                        <a:t>influencing policy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83214"/>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Rising</a:t>
                      </a:r>
                    </a:p>
                    <a:p>
                      <a:pPr algn="r"/>
                      <a:r>
                        <a:rPr lang="en-GB" sz="1050" b="1" dirty="0">
                          <a:solidFill>
                            <a:schemeClr val="tx1"/>
                          </a:solidFill>
                          <a:latin typeface="Arial" panose="020B0604020202020204" pitchFamily="34" charset="0"/>
                          <a:cs typeface="Arial" panose="020B0604020202020204" pitchFamily="34" charset="0"/>
                        </a:rPr>
                        <a:t>corruption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7641728"/>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Difficulty in</a:t>
                      </a:r>
                    </a:p>
                    <a:p>
                      <a:pPr algn="r"/>
                      <a:r>
                        <a:rPr lang="en-GB" sz="1050" b="1" dirty="0">
                          <a:solidFill>
                            <a:schemeClr val="tx1"/>
                          </a:solidFill>
                          <a:latin typeface="Arial" panose="020B0604020202020204" pitchFamily="34" charset="0"/>
                          <a:cs typeface="Arial" panose="020B0604020202020204" pitchFamily="34" charset="0"/>
                        </a:rPr>
                        <a:t>social mobility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8095203"/>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More countries</a:t>
                      </a:r>
                    </a:p>
                    <a:p>
                      <a:pPr algn="r"/>
                      <a:r>
                        <a:rPr lang="en-GB" sz="1050" b="1" dirty="0">
                          <a:solidFill>
                            <a:schemeClr val="tx1"/>
                          </a:solidFill>
                          <a:latin typeface="Arial" panose="020B0604020202020204" pitchFamily="34" charset="0"/>
                          <a:cs typeface="Arial" panose="020B0604020202020204" pitchFamily="34" charset="0"/>
                        </a:rPr>
                        <a:t>breaking down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494131"/>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Increased power difference</a:t>
                      </a:r>
                    </a:p>
                    <a:p>
                      <a:pPr algn="r"/>
                      <a:r>
                        <a:rPr lang="en-GB" sz="1050" b="1" dirty="0">
                          <a:solidFill>
                            <a:schemeClr val="tx1"/>
                          </a:solidFill>
                          <a:latin typeface="Arial" panose="020B0604020202020204" pitchFamily="34" charset="0"/>
                          <a:cs typeface="Arial" panose="020B0604020202020204" pitchFamily="34" charset="0"/>
                        </a:rPr>
                        <a:t>between countries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9839100"/>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Lack of growth for low-income </a:t>
                      </a:r>
                    </a:p>
                    <a:p>
                      <a:pPr algn="r"/>
                      <a:r>
                        <a:rPr lang="en-GB" sz="1050" b="1" dirty="0">
                          <a:solidFill>
                            <a:schemeClr val="tx1"/>
                          </a:solidFill>
                          <a:latin typeface="Arial" panose="020B0604020202020204" pitchFamily="34" charset="0"/>
                          <a:cs typeface="Arial" panose="020B0604020202020204" pitchFamily="34" charset="0"/>
                        </a:rPr>
                        <a:t>countries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899380"/>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More outsourcing</a:t>
                      </a:r>
                    </a:p>
                    <a:p>
                      <a:pPr algn="r"/>
                      <a:r>
                        <a:rPr lang="en-GB" sz="1050" b="1" dirty="0">
                          <a:solidFill>
                            <a:schemeClr val="tx1"/>
                          </a:solidFill>
                          <a:latin typeface="Arial" panose="020B0604020202020204" pitchFamily="34" charset="0"/>
                          <a:cs typeface="Arial" panose="020B0604020202020204" pitchFamily="34" charset="0"/>
                        </a:rPr>
                        <a:t>for manual labour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1803817"/>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  Other</a:t>
                      </a:r>
                      <a:br>
                        <a:rPr lang="en-GB" sz="1050" b="1" dirty="0">
                          <a:solidFill>
                            <a:schemeClr val="tx1"/>
                          </a:solidFill>
                          <a:latin typeface="Arial" panose="020B0604020202020204" pitchFamily="34" charset="0"/>
                          <a:cs typeface="Arial" panose="020B0604020202020204" pitchFamily="34" charset="0"/>
                        </a:rPr>
                      </a:br>
                      <a:endParaRPr lang="en-GB" sz="105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4892152"/>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N/A – None of the above</a:t>
                      </a:r>
                      <a:br>
                        <a:rPr lang="en-GB" sz="1050" b="1" dirty="0">
                          <a:solidFill>
                            <a:schemeClr val="tx1"/>
                          </a:solidFill>
                          <a:latin typeface="Arial" panose="020B0604020202020204" pitchFamily="34" charset="0"/>
                          <a:cs typeface="Arial" panose="020B0604020202020204" pitchFamily="34" charset="0"/>
                        </a:rPr>
                      </a:br>
                      <a:endParaRPr lang="en-GB" sz="10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7093287"/>
                  </a:ext>
                </a:extLst>
              </a:tr>
              <a:tr h="398709">
                <a:tc>
                  <a:txBody>
                    <a:bodyPr/>
                    <a:lstStyle/>
                    <a:p>
                      <a:pPr algn="r"/>
                      <a:r>
                        <a:rPr lang="en-GB" sz="1050" b="1" dirty="0">
                          <a:solidFill>
                            <a:schemeClr val="tx1"/>
                          </a:solidFill>
                          <a:latin typeface="Arial" panose="020B0604020202020204" pitchFamily="34" charset="0"/>
                          <a:cs typeface="Arial" panose="020B0604020202020204" pitchFamily="34" charset="0"/>
                        </a:rPr>
                        <a:t>Don’t know</a:t>
                      </a:r>
                      <a:br>
                        <a:rPr lang="en-GB" sz="1050" b="1" dirty="0">
                          <a:solidFill>
                            <a:schemeClr val="tx1"/>
                          </a:solidFill>
                          <a:latin typeface="Arial" panose="020B0604020202020204" pitchFamily="34" charset="0"/>
                          <a:cs typeface="Arial" panose="020B0604020202020204" pitchFamily="34" charset="0"/>
                        </a:rPr>
                      </a:br>
                      <a:endParaRPr lang="en-GB" sz="10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0571004"/>
                  </a:ext>
                </a:extLst>
              </a:tr>
            </a:tbl>
          </a:graphicData>
        </a:graphic>
      </p:graphicFrame>
      <p:sp>
        <p:nvSpPr>
          <p:cNvPr id="6" name="TextBox 5">
            <a:extLst>
              <a:ext uri="{FF2B5EF4-FFF2-40B4-BE49-F238E27FC236}">
                <a16:creationId xmlns:a16="http://schemas.microsoft.com/office/drawing/2014/main" id="{616E01B1-1D27-928F-4C6C-93C47F1788F8}"/>
              </a:ext>
            </a:extLst>
          </p:cNvPr>
          <p:cNvSpPr txBox="1"/>
          <p:nvPr/>
        </p:nvSpPr>
        <p:spPr>
          <a:xfrm>
            <a:off x="826921" y="6425923"/>
            <a:ext cx="10359817" cy="246221"/>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Q8 ‘If global inequality were to rise, would you be worried about any of the following potential consequences?’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621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41CE-58F9-4A65-BB13-849C84FF0BFC}"/>
              </a:ext>
            </a:extLst>
          </p:cNvPr>
          <p:cNvSpPr>
            <a:spLocks noGrp="1"/>
          </p:cNvSpPr>
          <p:nvPr>
            <p:ph type="title"/>
          </p:nvPr>
        </p:nvSpPr>
        <p:spPr/>
        <p:txBody>
          <a:bodyPr>
            <a:normAutofit fontScale="90000"/>
          </a:bodyPr>
          <a:lstStyle/>
          <a:p>
            <a:r>
              <a:rPr lang="en-GB"/>
              <a:t>The super rich are considered more powerful</a:t>
            </a:r>
            <a:br>
              <a:rPr lang="en-GB"/>
            </a:br>
            <a:r>
              <a:rPr lang="en-GB"/>
              <a:t>than national governments</a:t>
            </a:r>
          </a:p>
        </p:txBody>
      </p:sp>
      <p:sp>
        <p:nvSpPr>
          <p:cNvPr id="4" name="Footer Placeholder 3">
            <a:extLst>
              <a:ext uri="{FF2B5EF4-FFF2-40B4-BE49-F238E27FC236}">
                <a16:creationId xmlns:a16="http://schemas.microsoft.com/office/drawing/2014/main" id="{D0904330-CA78-41D1-9A87-6E9DB2345E86}"/>
              </a:ext>
            </a:extLst>
          </p:cNvPr>
          <p:cNvSpPr>
            <a:spLocks noGrp="1"/>
          </p:cNvSpPr>
          <p:nvPr>
            <p:ph type="ftr" sz="quarter" idx="11"/>
          </p:nvPr>
        </p:nvSpPr>
        <p:spPr/>
        <p:txBody>
          <a:bodyPr/>
          <a:lstStyle/>
          <a:p>
            <a:fld id="{A06387B2-7A61-DC40-A17B-3BFC5FA5102E}" type="slidenum">
              <a:rPr lang="en-GB" smtClean="0"/>
              <a:pPr/>
              <a:t>34</a:t>
            </a:fld>
            <a:endParaRPr lang="en-GB"/>
          </a:p>
        </p:txBody>
      </p:sp>
      <p:sp>
        <p:nvSpPr>
          <p:cNvPr id="16" name="TextBox 15">
            <a:extLst>
              <a:ext uri="{FF2B5EF4-FFF2-40B4-BE49-F238E27FC236}">
                <a16:creationId xmlns:a16="http://schemas.microsoft.com/office/drawing/2014/main" id="{251F4AC6-B861-C706-4ADF-8599807E76F1}"/>
              </a:ext>
            </a:extLst>
          </p:cNvPr>
          <p:cNvSpPr txBox="1"/>
          <p:nvPr/>
        </p:nvSpPr>
        <p:spPr>
          <a:xfrm>
            <a:off x="826921" y="6345238"/>
            <a:ext cx="10359817" cy="400110"/>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Q6R1 ‘Today, in 2023, which of the following groups do you think has the most power? By ‘power’ we mean the capacity or ability to direct or influence the behaviour of others or the course of events. Please rank from 1 to 7 with 1 having the most power and 7 the least.’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C2401FCA-3A1F-E367-C6E4-58E7CC5E7F3D}"/>
              </a:ext>
            </a:extLst>
          </p:cNvPr>
          <p:cNvGraphicFramePr/>
          <p:nvPr>
            <p:extLst>
              <p:ext uri="{D42A27DB-BD31-4B8C-83A1-F6EECF244321}">
                <p14:modId xmlns:p14="http://schemas.microsoft.com/office/powerpoint/2010/main" val="1704589147"/>
              </p:ext>
            </p:extLst>
          </p:nvPr>
        </p:nvGraphicFramePr>
        <p:xfrm>
          <a:off x="1873624" y="1712259"/>
          <a:ext cx="8286376" cy="4426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5692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41CE-58F9-4A65-BB13-849C84FF0BFC}"/>
              </a:ext>
            </a:extLst>
          </p:cNvPr>
          <p:cNvSpPr>
            <a:spLocks noGrp="1"/>
          </p:cNvSpPr>
          <p:nvPr>
            <p:ph type="title"/>
          </p:nvPr>
        </p:nvSpPr>
        <p:spPr/>
        <p:txBody>
          <a:bodyPr>
            <a:normAutofit fontScale="90000"/>
          </a:bodyPr>
          <a:lstStyle/>
          <a:p>
            <a:r>
              <a:rPr lang="en-GB" dirty="0"/>
              <a:t>And the public expect the super-rich to still hold the most power in 2030 </a:t>
            </a:r>
          </a:p>
        </p:txBody>
      </p:sp>
      <p:sp>
        <p:nvSpPr>
          <p:cNvPr id="4" name="Footer Placeholder 3">
            <a:extLst>
              <a:ext uri="{FF2B5EF4-FFF2-40B4-BE49-F238E27FC236}">
                <a16:creationId xmlns:a16="http://schemas.microsoft.com/office/drawing/2014/main" id="{D0904330-CA78-41D1-9A87-6E9DB2345E86}"/>
              </a:ext>
            </a:extLst>
          </p:cNvPr>
          <p:cNvSpPr>
            <a:spLocks noGrp="1"/>
          </p:cNvSpPr>
          <p:nvPr>
            <p:ph type="ftr" sz="quarter" idx="11"/>
          </p:nvPr>
        </p:nvSpPr>
        <p:spPr/>
        <p:txBody>
          <a:bodyPr/>
          <a:lstStyle/>
          <a:p>
            <a:fld id="{A06387B2-7A61-DC40-A17B-3BFC5FA5102E}" type="slidenum">
              <a:rPr lang="en-GB" smtClean="0"/>
              <a:pPr/>
              <a:t>35</a:t>
            </a:fld>
            <a:endParaRPr lang="en-GB"/>
          </a:p>
        </p:txBody>
      </p:sp>
      <p:sp>
        <p:nvSpPr>
          <p:cNvPr id="16" name="TextBox 15">
            <a:extLst>
              <a:ext uri="{FF2B5EF4-FFF2-40B4-BE49-F238E27FC236}">
                <a16:creationId xmlns:a16="http://schemas.microsoft.com/office/drawing/2014/main" id="{251F4AC6-B861-C706-4ADF-8599807E76F1}"/>
              </a:ext>
            </a:extLst>
          </p:cNvPr>
          <p:cNvSpPr txBox="1"/>
          <p:nvPr/>
        </p:nvSpPr>
        <p:spPr>
          <a:xfrm>
            <a:off x="826921" y="6345238"/>
            <a:ext cx="10359817" cy="553998"/>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Q6R1 ‘Today, in 2023, which of the following groups do you think has the most power? By ‘power’ we mean the capacity or ability to direct or influence the behaviour of others or the course of events. Please rank from 1 to 7 with 1 having the most power and 7 the least.’ Q7R1. And which of the following groups do you expect will have the most power in 2030?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C2401FCA-3A1F-E367-C6E4-58E7CC5E7F3D}"/>
              </a:ext>
            </a:extLst>
          </p:cNvPr>
          <p:cNvGraphicFramePr/>
          <p:nvPr>
            <p:extLst>
              <p:ext uri="{D42A27DB-BD31-4B8C-83A1-F6EECF244321}">
                <p14:modId xmlns:p14="http://schemas.microsoft.com/office/powerpoint/2010/main" val="2296885762"/>
              </p:ext>
            </p:extLst>
          </p:nvPr>
        </p:nvGraphicFramePr>
        <p:xfrm>
          <a:off x="1873624" y="1712259"/>
          <a:ext cx="8286376" cy="4426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282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BE4503-A9B2-45C7-8D08-718ACB0B3586}"/>
              </a:ext>
            </a:extLst>
          </p:cNvPr>
          <p:cNvSpPr>
            <a:spLocks noGrp="1"/>
          </p:cNvSpPr>
          <p:nvPr>
            <p:ph type="title"/>
          </p:nvPr>
        </p:nvSpPr>
        <p:spPr/>
        <p:txBody>
          <a:bodyPr>
            <a:normAutofit fontScale="90000"/>
          </a:bodyPr>
          <a:lstStyle/>
          <a:p>
            <a:r>
              <a:rPr lang="en-GB"/>
              <a:t>The public have mixed views on why the richest in society are wealthy</a:t>
            </a:r>
          </a:p>
        </p:txBody>
      </p:sp>
      <p:sp>
        <p:nvSpPr>
          <p:cNvPr id="4" name="Footer Placeholder 3">
            <a:extLst>
              <a:ext uri="{FF2B5EF4-FFF2-40B4-BE49-F238E27FC236}">
                <a16:creationId xmlns:a16="http://schemas.microsoft.com/office/drawing/2014/main" id="{C3EBD27C-E5A0-4B3C-8C5F-A4AAF878EB14}"/>
              </a:ext>
            </a:extLst>
          </p:cNvPr>
          <p:cNvSpPr>
            <a:spLocks noGrp="1"/>
          </p:cNvSpPr>
          <p:nvPr>
            <p:ph type="ftr" sz="quarter" idx="11"/>
          </p:nvPr>
        </p:nvSpPr>
        <p:spPr/>
        <p:txBody>
          <a:bodyPr/>
          <a:lstStyle/>
          <a:p>
            <a:fld id="{8CE2EA98-B158-B24C-B908-E850C582327F}" type="slidenum">
              <a:rPr lang="en-GB" smtClean="0"/>
              <a:pPr/>
              <a:t>36</a:t>
            </a:fld>
            <a:endParaRPr lang="en-GB"/>
          </a:p>
        </p:txBody>
      </p:sp>
      <p:graphicFrame>
        <p:nvGraphicFramePr>
          <p:cNvPr id="11" name="Chart 10">
            <a:extLst>
              <a:ext uri="{FF2B5EF4-FFF2-40B4-BE49-F238E27FC236}">
                <a16:creationId xmlns:a16="http://schemas.microsoft.com/office/drawing/2014/main" id="{0721B4E1-E91D-1CE7-3E53-34E0D845D99E}"/>
              </a:ext>
            </a:extLst>
          </p:cNvPr>
          <p:cNvGraphicFramePr/>
          <p:nvPr>
            <p:extLst>
              <p:ext uri="{D42A27DB-BD31-4B8C-83A1-F6EECF244321}">
                <p14:modId xmlns:p14="http://schemas.microsoft.com/office/powerpoint/2010/main" val="3316078982"/>
              </p:ext>
            </p:extLst>
          </p:nvPr>
        </p:nvGraphicFramePr>
        <p:xfrm>
          <a:off x="1613647" y="2281674"/>
          <a:ext cx="9144000" cy="482992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2A56524D-FC3E-0887-AB3C-F32A2FFEFD1B}"/>
              </a:ext>
            </a:extLst>
          </p:cNvPr>
          <p:cNvSpPr txBox="1"/>
          <p:nvPr/>
        </p:nvSpPr>
        <p:spPr>
          <a:xfrm>
            <a:off x="826921" y="6345238"/>
            <a:ext cx="10359817" cy="400110"/>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Q4 ‘Thinking about the people in the UK who have the most wealth, to what extent do you think their wealth in the following areas is because of their hard work, or due to factors outside their control?’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F70EA70-54CE-5AEE-82AA-A33DEF6AA1B9}"/>
              </a:ext>
            </a:extLst>
          </p:cNvPr>
          <p:cNvSpPr txBox="1"/>
          <p:nvPr/>
        </p:nvSpPr>
        <p:spPr>
          <a:xfrm>
            <a:off x="2279913" y="1592260"/>
            <a:ext cx="8184777" cy="646331"/>
          </a:xfrm>
          <a:prstGeom prst="rect">
            <a:avLst/>
          </a:prstGeom>
          <a:noFill/>
        </p:spPr>
        <p:txBody>
          <a:bodyPr wrap="square" rtlCol="0">
            <a:spAutoFit/>
          </a:bodyPr>
          <a:lstStyle/>
          <a:p>
            <a:pPr algn="ctr"/>
            <a:r>
              <a:rPr lang="en-GB" b="1">
                <a:latin typeface="Century Gothic" panose="020B0502020202020204" pitchFamily="34" charset="0"/>
              </a:rPr>
              <a:t>Is wealth because of </a:t>
            </a:r>
            <a:r>
              <a:rPr lang="en-GB" b="1">
                <a:solidFill>
                  <a:schemeClr val="accent4"/>
                </a:solidFill>
                <a:latin typeface="Century Gothic" panose="020B0502020202020204" pitchFamily="34" charset="0"/>
              </a:rPr>
              <a:t>hard work</a:t>
            </a:r>
            <a:r>
              <a:rPr lang="en-GB" b="1">
                <a:latin typeface="Century Gothic" panose="020B0502020202020204" pitchFamily="34" charset="0"/>
              </a:rPr>
              <a:t> or </a:t>
            </a:r>
            <a:r>
              <a:rPr lang="en-GB" b="1">
                <a:solidFill>
                  <a:schemeClr val="accent1">
                    <a:lumMod val="75000"/>
                  </a:schemeClr>
                </a:solidFill>
                <a:latin typeface="Century Gothic" panose="020B0502020202020204" pitchFamily="34" charset="0"/>
              </a:rPr>
              <a:t>factors outside an individual’s control</a:t>
            </a:r>
            <a:r>
              <a:rPr lang="en-GB" b="1">
                <a:latin typeface="Century Gothic" panose="020B0502020202020204" pitchFamily="34" charset="0"/>
              </a:rPr>
              <a:t>?</a:t>
            </a:r>
          </a:p>
        </p:txBody>
      </p:sp>
    </p:spTree>
    <p:extLst>
      <p:ext uri="{BB962C8B-B14F-4D97-AF65-F5344CB8AC3E}">
        <p14:creationId xmlns:p14="http://schemas.microsoft.com/office/powerpoint/2010/main" val="2713085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41CE-58F9-4A65-BB13-849C84FF0BFC}"/>
              </a:ext>
            </a:extLst>
          </p:cNvPr>
          <p:cNvSpPr>
            <a:spLocks noGrp="1"/>
          </p:cNvSpPr>
          <p:nvPr>
            <p:ph type="title"/>
          </p:nvPr>
        </p:nvSpPr>
        <p:spPr/>
        <p:txBody>
          <a:bodyPr>
            <a:noAutofit/>
          </a:bodyPr>
          <a:lstStyle/>
          <a:p>
            <a:r>
              <a:rPr lang="en-GB" sz="3100"/>
              <a:t>When asked more specifically, family background is considered the most important determinant for wealth</a:t>
            </a:r>
          </a:p>
        </p:txBody>
      </p:sp>
      <p:sp>
        <p:nvSpPr>
          <p:cNvPr id="4" name="Footer Placeholder 3">
            <a:extLst>
              <a:ext uri="{FF2B5EF4-FFF2-40B4-BE49-F238E27FC236}">
                <a16:creationId xmlns:a16="http://schemas.microsoft.com/office/drawing/2014/main" id="{D0904330-CA78-41D1-9A87-6E9DB2345E86}"/>
              </a:ext>
            </a:extLst>
          </p:cNvPr>
          <p:cNvSpPr>
            <a:spLocks noGrp="1"/>
          </p:cNvSpPr>
          <p:nvPr>
            <p:ph type="ftr" sz="quarter" idx="11"/>
          </p:nvPr>
        </p:nvSpPr>
        <p:spPr/>
        <p:txBody>
          <a:bodyPr/>
          <a:lstStyle/>
          <a:p>
            <a:fld id="{A06387B2-7A61-DC40-A17B-3BFC5FA5102E}" type="slidenum">
              <a:rPr lang="en-GB" smtClean="0"/>
              <a:pPr/>
              <a:t>37</a:t>
            </a:fld>
            <a:endParaRPr lang="en-GB"/>
          </a:p>
        </p:txBody>
      </p:sp>
      <p:sp>
        <p:nvSpPr>
          <p:cNvPr id="16" name="TextBox 15">
            <a:extLst>
              <a:ext uri="{FF2B5EF4-FFF2-40B4-BE49-F238E27FC236}">
                <a16:creationId xmlns:a16="http://schemas.microsoft.com/office/drawing/2014/main" id="{251F4AC6-B861-C706-4ADF-8599807E76F1}"/>
              </a:ext>
            </a:extLst>
          </p:cNvPr>
          <p:cNvSpPr txBox="1"/>
          <p:nvPr/>
        </p:nvSpPr>
        <p:spPr>
          <a:xfrm>
            <a:off x="826921" y="6345238"/>
            <a:ext cx="10359817" cy="400110"/>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Q4B ‘Which of the following reasons, if any, do you think are the most important explanations for why some people have a lot of wealth and others have very little wealth?  Please select up to 3 options.’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C2401FCA-3A1F-E367-C6E4-58E7CC5E7F3D}"/>
              </a:ext>
            </a:extLst>
          </p:cNvPr>
          <p:cNvGraphicFramePr/>
          <p:nvPr>
            <p:extLst>
              <p:ext uri="{D42A27DB-BD31-4B8C-83A1-F6EECF244321}">
                <p14:modId xmlns:p14="http://schemas.microsoft.com/office/powerpoint/2010/main" val="53525703"/>
              </p:ext>
            </p:extLst>
          </p:nvPr>
        </p:nvGraphicFramePr>
        <p:xfrm>
          <a:off x="1873624" y="1712259"/>
          <a:ext cx="8286376" cy="442607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FF965ACC-2F81-1C08-493E-9F7FC951876A}"/>
              </a:ext>
            </a:extLst>
          </p:cNvPr>
          <p:cNvSpPr/>
          <p:nvPr/>
        </p:nvSpPr>
        <p:spPr>
          <a:xfrm>
            <a:off x="10372165" y="3612773"/>
            <a:ext cx="125506" cy="107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877573D-8EC3-ABF9-67C7-98ABB99EE01C}"/>
              </a:ext>
            </a:extLst>
          </p:cNvPr>
          <p:cNvSpPr/>
          <p:nvPr/>
        </p:nvSpPr>
        <p:spPr>
          <a:xfrm>
            <a:off x="10372165" y="3980330"/>
            <a:ext cx="125506" cy="10757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8C7FA32-6999-739C-4C36-3E3F9FC13B01}"/>
              </a:ext>
            </a:extLst>
          </p:cNvPr>
          <p:cNvSpPr txBox="1"/>
          <p:nvPr/>
        </p:nvSpPr>
        <p:spPr>
          <a:xfrm>
            <a:off x="10614212" y="3520299"/>
            <a:ext cx="1389529"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Factors relating to social background </a:t>
            </a:r>
          </a:p>
        </p:txBody>
      </p:sp>
      <p:sp>
        <p:nvSpPr>
          <p:cNvPr id="10" name="TextBox 9">
            <a:extLst>
              <a:ext uri="{FF2B5EF4-FFF2-40B4-BE49-F238E27FC236}">
                <a16:creationId xmlns:a16="http://schemas.microsoft.com/office/drawing/2014/main" id="{104EA621-04AA-4DCB-C7C5-61B8F2AAA0F4}"/>
              </a:ext>
            </a:extLst>
          </p:cNvPr>
          <p:cNvSpPr txBox="1"/>
          <p:nvPr/>
        </p:nvSpPr>
        <p:spPr>
          <a:xfrm>
            <a:off x="10614211" y="3896814"/>
            <a:ext cx="1389529" cy="400110"/>
          </a:xfrm>
          <a:prstGeom prst="rect">
            <a:avLst/>
          </a:prstGeom>
          <a:noFill/>
        </p:spPr>
        <p:txBody>
          <a:bodyPr wrap="square" rtlCol="0">
            <a:spAutoFit/>
          </a:bodyPr>
          <a:lstStyle/>
          <a:p>
            <a:r>
              <a:rPr lang="en-GB" sz="1000">
                <a:latin typeface="Arial" panose="020B0604020202020204" pitchFamily="34" charset="0"/>
                <a:cs typeface="Arial" panose="020B0604020202020204" pitchFamily="34" charset="0"/>
              </a:rPr>
              <a:t>Factors relating to individual character </a:t>
            </a:r>
          </a:p>
        </p:txBody>
      </p:sp>
    </p:spTree>
    <p:extLst>
      <p:ext uri="{BB962C8B-B14F-4D97-AF65-F5344CB8AC3E}">
        <p14:creationId xmlns:p14="http://schemas.microsoft.com/office/powerpoint/2010/main" val="3437167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A9FF-40BA-6406-1EC8-AAD0E78D1BD5}"/>
              </a:ext>
            </a:extLst>
          </p:cNvPr>
          <p:cNvSpPr>
            <a:spLocks noGrp="1"/>
          </p:cNvSpPr>
          <p:nvPr>
            <p:ph type="ctrTitle"/>
          </p:nvPr>
        </p:nvSpPr>
        <p:spPr/>
        <p:txBody>
          <a:bodyPr/>
          <a:lstStyle/>
          <a:p>
            <a:r>
              <a:rPr lang="en-GB"/>
              <a:t>Solutions for reducing inequality </a:t>
            </a:r>
          </a:p>
        </p:txBody>
      </p:sp>
    </p:spTree>
    <p:extLst>
      <p:ext uri="{BB962C8B-B14F-4D97-AF65-F5344CB8AC3E}">
        <p14:creationId xmlns:p14="http://schemas.microsoft.com/office/powerpoint/2010/main" val="288782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B36FF7-D82A-811E-3A9D-10927C3A16F5}"/>
              </a:ext>
            </a:extLst>
          </p:cNvPr>
          <p:cNvSpPr>
            <a:spLocks noGrp="1"/>
          </p:cNvSpPr>
          <p:nvPr>
            <p:ph type="title"/>
          </p:nvPr>
        </p:nvSpPr>
        <p:spPr/>
        <p:txBody>
          <a:bodyPr>
            <a:normAutofit/>
          </a:bodyPr>
          <a:lstStyle/>
          <a:p>
            <a:r>
              <a:rPr lang="en-GB" dirty="0"/>
              <a:t>We tested measures across seven broad areas </a:t>
            </a:r>
          </a:p>
        </p:txBody>
      </p:sp>
      <p:sp>
        <p:nvSpPr>
          <p:cNvPr id="4" name="Footer Placeholder 3">
            <a:extLst>
              <a:ext uri="{FF2B5EF4-FFF2-40B4-BE49-F238E27FC236}">
                <a16:creationId xmlns:a16="http://schemas.microsoft.com/office/drawing/2014/main" id="{82B11E9F-49B7-65EE-53AD-D4615038F0CF}"/>
              </a:ext>
            </a:extLst>
          </p:cNvPr>
          <p:cNvSpPr>
            <a:spLocks noGrp="1"/>
          </p:cNvSpPr>
          <p:nvPr>
            <p:ph type="ftr" sz="quarter" idx="11"/>
          </p:nvPr>
        </p:nvSpPr>
        <p:spPr/>
        <p:txBody>
          <a:bodyPr/>
          <a:lstStyle/>
          <a:p>
            <a:fld id="{8CE2EA98-B158-B24C-B908-E850C582327F}" type="slidenum">
              <a:rPr lang="en-GB" smtClean="0"/>
              <a:pPr/>
              <a:t>39</a:t>
            </a:fld>
            <a:endParaRPr lang="en-GB"/>
          </a:p>
        </p:txBody>
      </p:sp>
      <p:sp>
        <p:nvSpPr>
          <p:cNvPr id="16" name="TextBox 15">
            <a:extLst>
              <a:ext uri="{FF2B5EF4-FFF2-40B4-BE49-F238E27FC236}">
                <a16:creationId xmlns:a16="http://schemas.microsoft.com/office/drawing/2014/main" id="{19AA925D-55CC-026E-5169-B45CE91C8939}"/>
              </a:ext>
            </a:extLst>
          </p:cNvPr>
          <p:cNvSpPr txBox="1"/>
          <p:nvPr/>
        </p:nvSpPr>
        <p:spPr>
          <a:xfrm>
            <a:off x="3423028" y="2145130"/>
            <a:ext cx="3691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5B645F"/>
                </a:solidFill>
                <a:latin typeface="Arial "/>
              </a:rPr>
              <a:t>Tax system </a:t>
            </a:r>
            <a:endParaRPr kumimoji="0" lang="en-GB" sz="1800" b="0" i="0" u="none" strike="noStrike" kern="1200" cap="none" spc="0" normalizeH="0" baseline="0" noProof="0" dirty="0">
              <a:ln>
                <a:noFill/>
              </a:ln>
              <a:solidFill>
                <a:srgbClr val="5B645F"/>
              </a:solidFill>
              <a:effectLst/>
              <a:uLnTx/>
              <a:uFillTx/>
              <a:latin typeface="Arial "/>
              <a:ea typeface="+mn-ea"/>
              <a:cs typeface="+mn-cs"/>
            </a:endParaRPr>
          </a:p>
        </p:txBody>
      </p:sp>
      <p:sp>
        <p:nvSpPr>
          <p:cNvPr id="17" name="TextBox 16">
            <a:extLst>
              <a:ext uri="{FF2B5EF4-FFF2-40B4-BE49-F238E27FC236}">
                <a16:creationId xmlns:a16="http://schemas.microsoft.com/office/drawing/2014/main" id="{DDDB16C5-E2E7-A4B0-0342-D9480BF77738}"/>
              </a:ext>
            </a:extLst>
          </p:cNvPr>
          <p:cNvSpPr txBox="1"/>
          <p:nvPr/>
        </p:nvSpPr>
        <p:spPr>
          <a:xfrm>
            <a:off x="3423028" y="3349360"/>
            <a:ext cx="3691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645F"/>
                </a:solidFill>
                <a:effectLst/>
                <a:uLnTx/>
                <a:uFillTx/>
                <a:latin typeface="Arial "/>
                <a:ea typeface="+mn-ea"/>
                <a:cs typeface="+mn-cs"/>
              </a:rPr>
              <a:t>Employment rules</a:t>
            </a:r>
          </a:p>
        </p:txBody>
      </p:sp>
      <p:sp>
        <p:nvSpPr>
          <p:cNvPr id="18" name="TextBox 17">
            <a:extLst>
              <a:ext uri="{FF2B5EF4-FFF2-40B4-BE49-F238E27FC236}">
                <a16:creationId xmlns:a16="http://schemas.microsoft.com/office/drawing/2014/main" id="{FE27CF19-1C37-F534-FDC3-B4508850FE4D}"/>
              </a:ext>
            </a:extLst>
          </p:cNvPr>
          <p:cNvSpPr txBox="1"/>
          <p:nvPr/>
        </p:nvSpPr>
        <p:spPr>
          <a:xfrm>
            <a:off x="3423028" y="4674536"/>
            <a:ext cx="3691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645F"/>
                </a:solidFill>
                <a:effectLst/>
                <a:uLnTx/>
                <a:uFillTx/>
                <a:latin typeface="Arial "/>
                <a:ea typeface="+mn-ea"/>
                <a:cs typeface="+mn-cs"/>
              </a:rPr>
              <a:t>Equality policy </a:t>
            </a:r>
          </a:p>
        </p:txBody>
      </p:sp>
      <p:pic>
        <p:nvPicPr>
          <p:cNvPr id="22" name="Graphic 21" descr="Tax outline">
            <a:extLst>
              <a:ext uri="{FF2B5EF4-FFF2-40B4-BE49-F238E27FC236}">
                <a16:creationId xmlns:a16="http://schemas.microsoft.com/office/drawing/2014/main" id="{A2D297EC-438C-5097-5D48-3ED72471F2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4628" y="1884772"/>
            <a:ext cx="914400" cy="914400"/>
          </a:xfrm>
          <a:prstGeom prst="rect">
            <a:avLst/>
          </a:prstGeom>
        </p:spPr>
      </p:pic>
      <p:pic>
        <p:nvPicPr>
          <p:cNvPr id="24" name="Graphic 23" descr="Electrician female outline">
            <a:extLst>
              <a:ext uri="{FF2B5EF4-FFF2-40B4-BE49-F238E27FC236}">
                <a16:creationId xmlns:a16="http://schemas.microsoft.com/office/drawing/2014/main" id="{08286C11-ECB1-BB5E-B6AF-C5AEA18DA8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4628" y="3109904"/>
            <a:ext cx="914400" cy="914400"/>
          </a:xfrm>
          <a:prstGeom prst="rect">
            <a:avLst/>
          </a:prstGeom>
        </p:spPr>
      </p:pic>
      <p:pic>
        <p:nvPicPr>
          <p:cNvPr id="26" name="Graphic 25" descr="Scales of justice outline">
            <a:extLst>
              <a:ext uri="{FF2B5EF4-FFF2-40B4-BE49-F238E27FC236}">
                <a16:creationId xmlns:a16="http://schemas.microsoft.com/office/drawing/2014/main" id="{13E585DD-9A67-78BF-548C-4AE95A9A7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4628" y="4371045"/>
            <a:ext cx="914400" cy="914400"/>
          </a:xfrm>
          <a:prstGeom prst="rect">
            <a:avLst/>
          </a:prstGeom>
        </p:spPr>
      </p:pic>
      <p:sp>
        <p:nvSpPr>
          <p:cNvPr id="27" name="TextBox 26">
            <a:extLst>
              <a:ext uri="{FF2B5EF4-FFF2-40B4-BE49-F238E27FC236}">
                <a16:creationId xmlns:a16="http://schemas.microsoft.com/office/drawing/2014/main" id="{94880E92-4F63-CC8D-3935-2E7CF1A5C0C0}"/>
              </a:ext>
            </a:extLst>
          </p:cNvPr>
          <p:cNvSpPr txBox="1"/>
          <p:nvPr/>
        </p:nvSpPr>
        <p:spPr>
          <a:xfrm>
            <a:off x="7527868" y="2130981"/>
            <a:ext cx="3691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645F"/>
                </a:solidFill>
                <a:effectLst/>
                <a:uLnTx/>
                <a:uFillTx/>
                <a:latin typeface="Arial "/>
                <a:ea typeface="+mn-ea"/>
                <a:cs typeface="+mn-cs"/>
              </a:rPr>
              <a:t>Health policy</a:t>
            </a:r>
          </a:p>
        </p:txBody>
      </p:sp>
      <p:sp>
        <p:nvSpPr>
          <p:cNvPr id="28" name="TextBox 27">
            <a:extLst>
              <a:ext uri="{FF2B5EF4-FFF2-40B4-BE49-F238E27FC236}">
                <a16:creationId xmlns:a16="http://schemas.microsoft.com/office/drawing/2014/main" id="{B7DE5B0B-0BEE-C362-59AD-E5D1B55D70CD}"/>
              </a:ext>
            </a:extLst>
          </p:cNvPr>
          <p:cNvSpPr txBox="1"/>
          <p:nvPr/>
        </p:nvSpPr>
        <p:spPr>
          <a:xfrm>
            <a:off x="7527868" y="3335211"/>
            <a:ext cx="3691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645F"/>
                </a:solidFill>
                <a:effectLst/>
                <a:uLnTx/>
                <a:uFillTx/>
                <a:latin typeface="Arial "/>
                <a:ea typeface="+mn-ea"/>
                <a:cs typeface="+mn-cs"/>
              </a:rPr>
              <a:t>Education policy </a:t>
            </a:r>
          </a:p>
        </p:txBody>
      </p:sp>
      <p:sp>
        <p:nvSpPr>
          <p:cNvPr id="29" name="TextBox 28">
            <a:extLst>
              <a:ext uri="{FF2B5EF4-FFF2-40B4-BE49-F238E27FC236}">
                <a16:creationId xmlns:a16="http://schemas.microsoft.com/office/drawing/2014/main" id="{54B04CE0-68EA-F65A-6F7C-FFE690945CD9}"/>
              </a:ext>
            </a:extLst>
          </p:cNvPr>
          <p:cNvSpPr txBox="1"/>
          <p:nvPr/>
        </p:nvSpPr>
        <p:spPr>
          <a:xfrm>
            <a:off x="7527868" y="4660387"/>
            <a:ext cx="3691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645F"/>
                </a:solidFill>
                <a:effectLst/>
                <a:uLnTx/>
                <a:uFillTx/>
                <a:latin typeface="Arial "/>
                <a:ea typeface="+mn-ea"/>
                <a:cs typeface="+mn-cs"/>
              </a:rPr>
              <a:t>Social security policy </a:t>
            </a:r>
          </a:p>
        </p:txBody>
      </p:sp>
      <p:pic>
        <p:nvPicPr>
          <p:cNvPr id="30" name="Graphic 29" descr="Medical outline">
            <a:extLst>
              <a:ext uri="{FF2B5EF4-FFF2-40B4-BE49-F238E27FC236}">
                <a16:creationId xmlns:a16="http://schemas.microsoft.com/office/drawing/2014/main" id="{CE9975A9-A824-351E-3C91-DC50295A5FB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59468" y="1870623"/>
            <a:ext cx="914400" cy="914400"/>
          </a:xfrm>
          <a:prstGeom prst="rect">
            <a:avLst/>
          </a:prstGeom>
        </p:spPr>
      </p:pic>
      <p:pic>
        <p:nvPicPr>
          <p:cNvPr id="31" name="Graphic 30" descr="Books outline">
            <a:extLst>
              <a:ext uri="{FF2B5EF4-FFF2-40B4-BE49-F238E27FC236}">
                <a16:creationId xmlns:a16="http://schemas.microsoft.com/office/drawing/2014/main" id="{97D70BD0-33BD-230B-916C-77983B3B58E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359468" y="3095755"/>
            <a:ext cx="914400" cy="914400"/>
          </a:xfrm>
          <a:prstGeom prst="rect">
            <a:avLst/>
          </a:prstGeom>
        </p:spPr>
      </p:pic>
      <p:pic>
        <p:nvPicPr>
          <p:cNvPr id="32" name="Graphic 31" descr="Weights Uneven outline">
            <a:extLst>
              <a:ext uri="{FF2B5EF4-FFF2-40B4-BE49-F238E27FC236}">
                <a16:creationId xmlns:a16="http://schemas.microsoft.com/office/drawing/2014/main" id="{163DA3A5-86AA-8E95-A5EE-7502AF8773A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59468" y="4356896"/>
            <a:ext cx="914400" cy="914400"/>
          </a:xfrm>
          <a:prstGeom prst="rect">
            <a:avLst/>
          </a:prstGeom>
        </p:spPr>
      </p:pic>
      <p:sp>
        <p:nvSpPr>
          <p:cNvPr id="33" name="TextBox 32">
            <a:extLst>
              <a:ext uri="{FF2B5EF4-FFF2-40B4-BE49-F238E27FC236}">
                <a16:creationId xmlns:a16="http://schemas.microsoft.com/office/drawing/2014/main" id="{3727EEA8-F1D9-7E02-68FB-8B370A24C00B}"/>
              </a:ext>
            </a:extLst>
          </p:cNvPr>
          <p:cNvSpPr txBox="1"/>
          <p:nvPr/>
        </p:nvSpPr>
        <p:spPr>
          <a:xfrm>
            <a:off x="3423028" y="5969138"/>
            <a:ext cx="31660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645F"/>
                </a:solidFill>
                <a:effectLst/>
                <a:uLnTx/>
                <a:uFillTx/>
                <a:latin typeface="Arial "/>
                <a:ea typeface="+mn-ea"/>
                <a:cs typeface="+mn-cs"/>
              </a:rPr>
              <a:t>Housing and regeneration policy </a:t>
            </a:r>
          </a:p>
        </p:txBody>
      </p:sp>
      <p:pic>
        <p:nvPicPr>
          <p:cNvPr id="34" name="Graphic 33" descr="House outline">
            <a:extLst>
              <a:ext uri="{FF2B5EF4-FFF2-40B4-BE49-F238E27FC236}">
                <a16:creationId xmlns:a16="http://schemas.microsoft.com/office/drawing/2014/main" id="{B6B45BFA-1311-83F4-CE59-D0DDB333295E}"/>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54628" y="5665647"/>
            <a:ext cx="914400" cy="914400"/>
          </a:xfrm>
          <a:prstGeom prst="rect">
            <a:avLst/>
          </a:prstGeom>
        </p:spPr>
      </p:pic>
    </p:spTree>
    <p:extLst>
      <p:ext uri="{BB962C8B-B14F-4D97-AF65-F5344CB8AC3E}">
        <p14:creationId xmlns:p14="http://schemas.microsoft.com/office/powerpoint/2010/main" val="3586507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28" grpId="0"/>
      <p:bldP spid="29"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1CCA16-FD97-F67B-B4E6-73413D36EE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63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B36FF7-D82A-811E-3A9D-10927C3A16F5}"/>
              </a:ext>
            </a:extLst>
          </p:cNvPr>
          <p:cNvSpPr>
            <a:spLocks noGrp="1"/>
          </p:cNvSpPr>
          <p:nvPr>
            <p:ph type="title"/>
          </p:nvPr>
        </p:nvSpPr>
        <p:spPr/>
        <p:txBody>
          <a:bodyPr>
            <a:normAutofit fontScale="90000"/>
          </a:bodyPr>
          <a:lstStyle/>
          <a:p>
            <a:r>
              <a:rPr lang="en-GB"/>
              <a:t>The public do not see a clear-cut solution to tackling wealth inequality </a:t>
            </a:r>
          </a:p>
        </p:txBody>
      </p:sp>
      <p:sp>
        <p:nvSpPr>
          <p:cNvPr id="4" name="Footer Placeholder 3">
            <a:extLst>
              <a:ext uri="{FF2B5EF4-FFF2-40B4-BE49-F238E27FC236}">
                <a16:creationId xmlns:a16="http://schemas.microsoft.com/office/drawing/2014/main" id="{82B11E9F-49B7-65EE-53AD-D4615038F0CF}"/>
              </a:ext>
            </a:extLst>
          </p:cNvPr>
          <p:cNvSpPr>
            <a:spLocks noGrp="1"/>
          </p:cNvSpPr>
          <p:nvPr>
            <p:ph type="ftr" sz="quarter" idx="11"/>
          </p:nvPr>
        </p:nvSpPr>
        <p:spPr/>
        <p:txBody>
          <a:bodyPr/>
          <a:lstStyle/>
          <a:p>
            <a:fld id="{8CE2EA98-B158-B24C-B908-E850C582327F}" type="slidenum">
              <a:rPr lang="en-GB" smtClean="0"/>
              <a:pPr/>
              <a:t>40</a:t>
            </a:fld>
            <a:endParaRPr lang="en-GB"/>
          </a:p>
        </p:txBody>
      </p:sp>
      <p:graphicFrame>
        <p:nvGraphicFramePr>
          <p:cNvPr id="6" name="Content Placeholder 10">
            <a:extLst>
              <a:ext uri="{FF2B5EF4-FFF2-40B4-BE49-F238E27FC236}">
                <a16:creationId xmlns:a16="http://schemas.microsoft.com/office/drawing/2014/main" id="{057F4756-178C-4A36-E312-7654DCB87E7B}"/>
              </a:ext>
            </a:extLst>
          </p:cNvPr>
          <p:cNvGraphicFramePr>
            <a:graphicFrameLocks/>
          </p:cNvGraphicFramePr>
          <p:nvPr>
            <p:extLst>
              <p:ext uri="{D42A27DB-BD31-4B8C-83A1-F6EECF244321}">
                <p14:modId xmlns:p14="http://schemas.microsoft.com/office/powerpoint/2010/main" val="2331418994"/>
              </p:ext>
            </p:extLst>
          </p:nvPr>
        </p:nvGraphicFramePr>
        <p:xfrm>
          <a:off x="1054310" y="978194"/>
          <a:ext cx="11137689" cy="63271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04A07EA-3399-3D30-90F1-D17D5EF4D688}"/>
              </a:ext>
            </a:extLst>
          </p:cNvPr>
          <p:cNvSpPr txBox="1"/>
          <p:nvPr/>
        </p:nvSpPr>
        <p:spPr>
          <a:xfrm>
            <a:off x="6107474" y="867779"/>
            <a:ext cx="5030664" cy="923330"/>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Century Gothic" panose="020B0502020202020204" pitchFamily="34" charset="0"/>
              </a:rPr>
              <a:t> % who ranked this as the best solution for tackling inequality in Britain over the next 10 years</a:t>
            </a:r>
          </a:p>
        </p:txBody>
      </p:sp>
      <p:graphicFrame>
        <p:nvGraphicFramePr>
          <p:cNvPr id="8" name="Table 5">
            <a:extLst>
              <a:ext uri="{FF2B5EF4-FFF2-40B4-BE49-F238E27FC236}">
                <a16:creationId xmlns:a16="http://schemas.microsoft.com/office/drawing/2014/main" id="{EC7B055C-12B7-B16F-A50C-751C33D04A59}"/>
              </a:ext>
            </a:extLst>
          </p:cNvPr>
          <p:cNvGraphicFramePr>
            <a:graphicFrameLocks noGrp="1"/>
          </p:cNvGraphicFramePr>
          <p:nvPr>
            <p:extLst>
              <p:ext uri="{D42A27DB-BD31-4B8C-83A1-F6EECF244321}">
                <p14:modId xmlns:p14="http://schemas.microsoft.com/office/powerpoint/2010/main" val="2305324376"/>
              </p:ext>
            </p:extLst>
          </p:nvPr>
        </p:nvGraphicFramePr>
        <p:xfrm>
          <a:off x="5782235" y="1897218"/>
          <a:ext cx="1866493" cy="4278419"/>
        </p:xfrm>
        <a:graphic>
          <a:graphicData uri="http://schemas.openxmlformats.org/drawingml/2006/table">
            <a:tbl>
              <a:tblPr firstRow="1" bandRow="1">
                <a:tableStyleId>{93296810-A885-4BE3-A3E7-6D5BEEA58F35}</a:tableStyleId>
              </a:tblPr>
              <a:tblGrid>
                <a:gridCol w="1866493">
                  <a:extLst>
                    <a:ext uri="{9D8B030D-6E8A-4147-A177-3AD203B41FA5}">
                      <a16:colId xmlns:a16="http://schemas.microsoft.com/office/drawing/2014/main" val="4101640787"/>
                    </a:ext>
                  </a:extLst>
                </a:gridCol>
              </a:tblGrid>
              <a:tr h="637080">
                <a:tc>
                  <a:txBody>
                    <a:bodyPr/>
                    <a:lstStyle/>
                    <a:p>
                      <a:pPr algn="r"/>
                      <a:r>
                        <a:rPr lang="en-GB" sz="1200" b="1" dirty="0">
                          <a:solidFill>
                            <a:schemeClr val="tx1"/>
                          </a:solidFill>
                          <a:latin typeface="Arial" panose="020B0604020202020204" pitchFamily="34" charset="0"/>
                          <a:cs typeface="Arial" panose="020B0604020202020204" pitchFamily="34" charset="0"/>
                        </a:rPr>
                        <a:t>Improving the</a:t>
                      </a:r>
                    </a:p>
                    <a:p>
                      <a:pPr algn="r"/>
                      <a:r>
                        <a:rPr lang="en-GB" sz="1200" b="1" dirty="0">
                          <a:solidFill>
                            <a:schemeClr val="tx1"/>
                          </a:solidFill>
                          <a:latin typeface="Arial" panose="020B0604020202020204" pitchFamily="34" charset="0"/>
                          <a:cs typeface="Arial" panose="020B0604020202020204" pitchFamily="34" charset="0"/>
                        </a:rPr>
                        <a:t>tax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583214"/>
                  </a:ext>
                </a:extLst>
              </a:tr>
              <a:tr h="556315">
                <a:tc>
                  <a:txBody>
                    <a:bodyPr/>
                    <a:lstStyle/>
                    <a:p>
                      <a:pPr algn="r"/>
                      <a:r>
                        <a:rPr lang="en-GB" sz="1200" b="1" dirty="0">
                          <a:solidFill>
                            <a:schemeClr val="tx1"/>
                          </a:solidFill>
                          <a:latin typeface="Arial" panose="020B0604020202020204" pitchFamily="34" charset="0"/>
                          <a:cs typeface="Arial" panose="020B0604020202020204" pitchFamily="34" charset="0"/>
                        </a:rPr>
                        <a:t>Social security for the poorest in society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7641728"/>
                  </a:ext>
                </a:extLst>
              </a:tr>
              <a:tr h="637080">
                <a:tc>
                  <a:txBody>
                    <a:bodyPr/>
                    <a:lstStyle/>
                    <a:p>
                      <a:pPr algn="r"/>
                      <a:r>
                        <a:rPr lang="en-GB" sz="1200" b="1" dirty="0">
                          <a:solidFill>
                            <a:schemeClr val="tx1"/>
                          </a:solidFill>
                          <a:latin typeface="Arial" panose="020B0604020202020204" pitchFamily="34" charset="0"/>
                          <a:cs typeface="Arial" panose="020B0604020202020204" pitchFamily="34" charset="0"/>
                        </a:rPr>
                        <a:t>Improving everyone’s</a:t>
                      </a:r>
                    </a:p>
                    <a:p>
                      <a:pPr algn="r"/>
                      <a:r>
                        <a:rPr lang="en-GB" sz="1200" b="1" dirty="0">
                          <a:solidFill>
                            <a:schemeClr val="tx1"/>
                          </a:solidFill>
                          <a:latin typeface="Arial" panose="020B0604020202020204" pitchFamily="34" charset="0"/>
                          <a:cs typeface="Arial" panose="020B0604020202020204" pitchFamily="34" charset="0"/>
                        </a:rPr>
                        <a:t>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8095203"/>
                  </a:ext>
                </a:extLst>
              </a:tr>
              <a:tr h="637080">
                <a:tc>
                  <a:txBody>
                    <a:bodyPr/>
                    <a:lstStyle/>
                    <a:p>
                      <a:pPr algn="r"/>
                      <a:endParaRPr lang="en-GB" sz="1200" b="1" dirty="0">
                        <a:solidFill>
                          <a:schemeClr val="tx1"/>
                        </a:solidFill>
                        <a:latin typeface="Arial" panose="020B0604020202020204" pitchFamily="34" charset="0"/>
                        <a:cs typeface="Arial" panose="020B0604020202020204" pitchFamily="34" charset="0"/>
                      </a:endParaRPr>
                    </a:p>
                    <a:p>
                      <a:pPr algn="r"/>
                      <a:r>
                        <a:rPr lang="en-GB" sz="1200" b="1" dirty="0">
                          <a:solidFill>
                            <a:schemeClr val="tx1"/>
                          </a:solidFill>
                          <a:latin typeface="Arial" panose="020B0604020202020204" pitchFamily="34" charset="0"/>
                          <a:cs typeface="Arial" panose="020B0604020202020204" pitchFamily="34" charset="0"/>
                        </a:rPr>
                        <a:t>Better education for all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494131"/>
                  </a:ext>
                </a:extLst>
              </a:tr>
              <a:tr h="585392">
                <a:tc>
                  <a:txBody>
                    <a:bodyPr/>
                    <a:lstStyle/>
                    <a:p>
                      <a:pPr algn="r"/>
                      <a:r>
                        <a:rPr lang="en-GB" sz="1200" b="1" dirty="0">
                          <a:solidFill>
                            <a:schemeClr val="tx1"/>
                          </a:solidFill>
                          <a:latin typeface="Arial" panose="020B0604020202020204" pitchFamily="34" charset="0"/>
                          <a:cs typeface="Arial" panose="020B0604020202020204" pitchFamily="34" charset="0"/>
                        </a:rPr>
                        <a:t>Improving access</a:t>
                      </a:r>
                    </a:p>
                    <a:p>
                      <a:pPr algn="r"/>
                      <a:r>
                        <a:rPr lang="en-GB" sz="1200" b="1" dirty="0">
                          <a:solidFill>
                            <a:schemeClr val="tx1"/>
                          </a:solidFill>
                          <a:latin typeface="Arial" panose="020B0604020202020204" pitchFamily="34" charset="0"/>
                          <a:cs typeface="Arial" panose="020B0604020202020204" pitchFamily="34" charset="0"/>
                        </a:rPr>
                        <a:t>to affordable housing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9839100"/>
                  </a:ext>
                </a:extLst>
              </a:tr>
              <a:tr h="585392">
                <a:tc>
                  <a:txBody>
                    <a:bodyPr/>
                    <a:lstStyle/>
                    <a:p>
                      <a:pPr algn="r"/>
                      <a:r>
                        <a:rPr lang="en-GB" sz="1200" b="1" dirty="0">
                          <a:solidFill>
                            <a:schemeClr val="tx1"/>
                          </a:solidFill>
                          <a:latin typeface="Arial" panose="020B0604020202020204" pitchFamily="34" charset="0"/>
                          <a:cs typeface="Arial" panose="020B0604020202020204" pitchFamily="34" charset="0"/>
                        </a:rPr>
                        <a:t>Fairer </a:t>
                      </a:r>
                    </a:p>
                    <a:p>
                      <a:pPr algn="r"/>
                      <a:r>
                        <a:rPr lang="en-GB" sz="1200" b="1" dirty="0">
                          <a:solidFill>
                            <a:schemeClr val="tx1"/>
                          </a:solidFill>
                          <a:latin typeface="Arial" panose="020B0604020202020204" pitchFamily="34" charset="0"/>
                          <a:cs typeface="Arial" panose="020B0604020202020204" pitchFamily="34" charset="0"/>
                        </a:rPr>
                        <a:t>employment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899380"/>
                  </a:ext>
                </a:extLst>
              </a:tr>
              <a:tr h="628479">
                <a:tc>
                  <a:txBody>
                    <a:bodyPr/>
                    <a:lstStyle/>
                    <a:p>
                      <a:pPr algn="r"/>
                      <a:r>
                        <a:rPr lang="en-GB" sz="1200" b="1" dirty="0">
                          <a:solidFill>
                            <a:schemeClr val="tx1"/>
                          </a:solidFill>
                          <a:latin typeface="Arial" panose="020B0604020202020204" pitchFamily="34" charset="0"/>
                          <a:cs typeface="Arial" panose="020B0604020202020204" pitchFamily="34" charset="0"/>
                        </a:rPr>
                        <a:t>  Better Equalities Policy that tackles discrimination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1803817"/>
                  </a:ext>
                </a:extLst>
              </a:tr>
            </a:tbl>
          </a:graphicData>
        </a:graphic>
      </p:graphicFrame>
      <p:sp>
        <p:nvSpPr>
          <p:cNvPr id="2" name="TextBox 1">
            <a:extLst>
              <a:ext uri="{FF2B5EF4-FFF2-40B4-BE49-F238E27FC236}">
                <a16:creationId xmlns:a16="http://schemas.microsoft.com/office/drawing/2014/main" id="{05633762-9BBC-D7FA-B239-FE670929C339}"/>
              </a:ext>
            </a:extLst>
          </p:cNvPr>
          <p:cNvSpPr txBox="1"/>
          <p:nvPr/>
        </p:nvSpPr>
        <p:spPr>
          <a:xfrm>
            <a:off x="826921" y="6345238"/>
            <a:ext cx="10359817" cy="553998"/>
          </a:xfrm>
          <a:prstGeom prst="rect">
            <a:avLst/>
          </a:prstGeom>
          <a:noFill/>
        </p:spPr>
        <p:txBody>
          <a:bodyPr wrap="square" rtlCol="0">
            <a:spAutoFit/>
          </a:bodyPr>
          <a:lstStyle/>
          <a:p>
            <a:r>
              <a:rPr lang="en-GB" sz="1000" dirty="0">
                <a:solidFill>
                  <a:srgbClr val="5B645F"/>
                </a:solidFill>
                <a:latin typeface="Arial" panose="020B0604020202020204" pitchFamily="34" charset="0"/>
                <a:cs typeface="Arial" panose="020B0604020202020204" pitchFamily="34" charset="0"/>
              </a:rPr>
              <a:t>Q17R1 ‘Thinking about all the answers you’ve given above, what solutions do you think would work best to reduce inequality in Britain over the next 10 years?</a:t>
            </a:r>
          </a:p>
          <a:p>
            <a:r>
              <a:rPr lang="en-GB" sz="1000" dirty="0">
                <a:solidFill>
                  <a:srgbClr val="5B645F"/>
                </a:solidFill>
                <a:latin typeface="Arial" panose="020B0604020202020204" pitchFamily="34" charset="0"/>
                <a:cs typeface="Arial" panose="020B0604020202020204" pitchFamily="34" charset="0"/>
              </a:rPr>
              <a:t>Please rank the answers from one to seven with one being the solution you believe would work best and seven being the solution you think would work least well.’ </a:t>
            </a:r>
          </a:p>
          <a:p>
            <a:r>
              <a:rPr lang="en-GB" sz="1000" dirty="0">
                <a:solidFill>
                  <a:srgbClr val="5B645F"/>
                </a:solidFill>
                <a:latin typeface="Arial" panose="020B0604020202020204" pitchFamily="34" charset="0"/>
                <a:cs typeface="Arial" panose="020B0604020202020204" pitchFamily="34" charset="0"/>
              </a:rPr>
              <a:t>Base: 2000 nationally representative UK adults </a:t>
            </a:r>
            <a:endParaRPr lang="en-GB" sz="900" dirty="0">
              <a:solidFill>
                <a:srgbClr val="5B64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467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B6FF-C9D6-3006-1C13-E1C8E9933DFA}"/>
              </a:ext>
            </a:extLst>
          </p:cNvPr>
          <p:cNvSpPr>
            <a:spLocks noGrp="1"/>
          </p:cNvSpPr>
          <p:nvPr>
            <p:ph type="title"/>
          </p:nvPr>
        </p:nvSpPr>
        <p:spPr/>
        <p:txBody>
          <a:bodyPr>
            <a:normAutofit/>
          </a:bodyPr>
          <a:lstStyle/>
          <a:p>
            <a:r>
              <a:rPr lang="en-GB" sz="2800"/>
              <a:t>Reducing tax avoidance scores highest on support and credibility</a:t>
            </a:r>
          </a:p>
        </p:txBody>
      </p:sp>
      <p:graphicFrame>
        <p:nvGraphicFramePr>
          <p:cNvPr id="8" name="Content Placeholder 7">
            <a:extLst>
              <a:ext uri="{FF2B5EF4-FFF2-40B4-BE49-F238E27FC236}">
                <a16:creationId xmlns:a16="http://schemas.microsoft.com/office/drawing/2014/main" id="{EB4ACCE1-7E0C-5B59-F624-D7D98B0AEC96}"/>
              </a:ext>
            </a:extLst>
          </p:cNvPr>
          <p:cNvGraphicFramePr>
            <a:graphicFrameLocks noGrp="1"/>
          </p:cNvGraphicFramePr>
          <p:nvPr>
            <p:ph idx="1"/>
            <p:extLst>
              <p:ext uri="{D42A27DB-BD31-4B8C-83A1-F6EECF244321}">
                <p14:modId xmlns:p14="http://schemas.microsoft.com/office/powerpoint/2010/main" val="3931024094"/>
              </p:ext>
            </p:extLst>
          </p:nvPr>
        </p:nvGraphicFramePr>
        <p:xfrm>
          <a:off x="1703937" y="1655649"/>
          <a:ext cx="8784126"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06CED10-08B5-BD99-C784-728F06DC4A37}"/>
              </a:ext>
            </a:extLst>
          </p:cNvPr>
          <p:cNvSpPr txBox="1"/>
          <p:nvPr/>
        </p:nvSpPr>
        <p:spPr>
          <a:xfrm>
            <a:off x="838200" y="6150114"/>
            <a:ext cx="10359817" cy="707886"/>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Q10A. The following are ideas put forward by experts to use the tax system to reduce inequality in Britain. Which measures would you support most?  </a:t>
            </a:r>
          </a:p>
          <a:p>
            <a:r>
              <a:rPr lang="en-GB" sz="1000">
                <a:solidFill>
                  <a:srgbClr val="5B645F"/>
                </a:solidFill>
                <a:latin typeface="Arial" panose="020B0604020202020204" pitchFamily="34" charset="0"/>
                <a:cs typeface="Arial" panose="020B0604020202020204" pitchFamily="34" charset="0"/>
              </a:rPr>
              <a:t>Please rank the answers from one to five, with one being the measure you support most, and five being the one you support least.</a:t>
            </a:r>
            <a:br>
              <a:rPr lang="en-GB" sz="1000">
                <a:solidFill>
                  <a:srgbClr val="5B645F"/>
                </a:solidFill>
                <a:latin typeface="Arial" panose="020B0604020202020204" pitchFamily="34" charset="0"/>
                <a:cs typeface="Arial" panose="020B0604020202020204" pitchFamily="34" charset="0"/>
              </a:rPr>
            </a:br>
            <a:r>
              <a:rPr lang="en-GB" sz="1000">
                <a:solidFill>
                  <a:srgbClr val="5B645F"/>
                </a:solidFill>
                <a:latin typeface="Arial" panose="020B0604020202020204" pitchFamily="34" charset="0"/>
                <a:cs typeface="Arial" panose="020B0604020202020204" pitchFamily="34" charset="0"/>
              </a:rPr>
              <a:t>Q10B. And to what extent do you think the following measures are or are not credible for a new UK Government to introduce? By credible we mean whether you think it is possible for a new UK Government to introduce the idea and that you believe they would follow through with it if they promised it.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
        <p:nvSpPr>
          <p:cNvPr id="7" name="Footer Placeholder 3">
            <a:extLst>
              <a:ext uri="{FF2B5EF4-FFF2-40B4-BE49-F238E27FC236}">
                <a16:creationId xmlns:a16="http://schemas.microsoft.com/office/drawing/2014/main" id="{0AC27A1D-F4FA-68B7-4CAB-4C0A0D1FE1E7}"/>
              </a:ext>
            </a:extLst>
          </p:cNvPr>
          <p:cNvSpPr>
            <a:spLocks noGrp="1"/>
          </p:cNvSpPr>
          <p:nvPr>
            <p:ph type="ftr" sz="quarter" idx="11"/>
          </p:nvPr>
        </p:nvSpPr>
        <p:spPr>
          <a:xfrm>
            <a:off x="222513" y="6356350"/>
            <a:ext cx="4114800" cy="365125"/>
          </a:xfrm>
        </p:spPr>
        <p:txBody>
          <a:bodyPr/>
          <a:lstStyle/>
          <a:p>
            <a:fld id="{A06387B2-7A61-DC40-A17B-3BFC5FA5102E}" type="slidenum">
              <a:rPr lang="en-GB" smtClean="0"/>
              <a:pPr/>
              <a:t>41</a:t>
            </a:fld>
            <a:endParaRPr lang="en-GB"/>
          </a:p>
        </p:txBody>
      </p:sp>
      <p:pic>
        <p:nvPicPr>
          <p:cNvPr id="3" name="Graphic 2" descr="Tax outline">
            <a:extLst>
              <a:ext uri="{FF2B5EF4-FFF2-40B4-BE49-F238E27FC236}">
                <a16:creationId xmlns:a16="http://schemas.microsoft.com/office/drawing/2014/main" id="{97736ABD-37CC-A323-4156-DE4979EA9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914400"/>
          </a:xfrm>
          <a:prstGeom prst="rect">
            <a:avLst/>
          </a:prstGeom>
        </p:spPr>
      </p:pic>
    </p:spTree>
    <p:extLst>
      <p:ext uri="{BB962C8B-B14F-4D97-AF65-F5344CB8AC3E}">
        <p14:creationId xmlns:p14="http://schemas.microsoft.com/office/powerpoint/2010/main" val="252864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B6FF-C9D6-3006-1C13-E1C8E9933DFA}"/>
              </a:ext>
            </a:extLst>
          </p:cNvPr>
          <p:cNvSpPr>
            <a:spLocks noGrp="1"/>
          </p:cNvSpPr>
          <p:nvPr>
            <p:ph type="title"/>
          </p:nvPr>
        </p:nvSpPr>
        <p:spPr/>
        <p:txBody>
          <a:bodyPr>
            <a:normAutofit/>
          </a:bodyPr>
          <a:lstStyle/>
          <a:p>
            <a:r>
              <a:rPr lang="en-GB" sz="2800"/>
              <a:t>Reducing tax avoidance is also seen as the tax measure that would work best to reduce inequality </a:t>
            </a:r>
          </a:p>
        </p:txBody>
      </p:sp>
      <p:graphicFrame>
        <p:nvGraphicFramePr>
          <p:cNvPr id="8" name="Content Placeholder 7">
            <a:extLst>
              <a:ext uri="{FF2B5EF4-FFF2-40B4-BE49-F238E27FC236}">
                <a16:creationId xmlns:a16="http://schemas.microsoft.com/office/drawing/2014/main" id="{EB4ACCE1-7E0C-5B59-F624-D7D98B0AEC96}"/>
              </a:ext>
            </a:extLst>
          </p:cNvPr>
          <p:cNvGraphicFramePr>
            <a:graphicFrameLocks noGrp="1"/>
          </p:cNvGraphicFramePr>
          <p:nvPr>
            <p:ph idx="1"/>
            <p:extLst>
              <p:ext uri="{D42A27DB-BD31-4B8C-83A1-F6EECF244321}">
                <p14:modId xmlns:p14="http://schemas.microsoft.com/office/powerpoint/2010/main" val="554198696"/>
              </p:ext>
            </p:extLst>
          </p:nvPr>
        </p:nvGraphicFramePr>
        <p:xfrm>
          <a:off x="1703937" y="1655649"/>
          <a:ext cx="8784126"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452087A5-C447-9A6D-5BE6-28AA55F10658}"/>
              </a:ext>
            </a:extLst>
          </p:cNvPr>
          <p:cNvSpPr txBox="1"/>
          <p:nvPr/>
        </p:nvSpPr>
        <p:spPr>
          <a:xfrm>
            <a:off x="838200" y="6150114"/>
            <a:ext cx="10359817" cy="707886"/>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Q10A. The following are ideas put forward by experts to use the tax system to reduce inequality in Britain. Which measures would you support most?  </a:t>
            </a:r>
          </a:p>
          <a:p>
            <a:r>
              <a:rPr lang="en-GB" sz="1000">
                <a:solidFill>
                  <a:srgbClr val="5B645F"/>
                </a:solidFill>
                <a:latin typeface="Arial" panose="020B0604020202020204" pitchFamily="34" charset="0"/>
                <a:cs typeface="Arial" panose="020B0604020202020204" pitchFamily="34" charset="0"/>
              </a:rPr>
              <a:t>Please rank the answers from one to five, with one being the measure you support most, and five being the one you support least. </a:t>
            </a:r>
            <a:br>
              <a:rPr lang="en-GB" sz="1000">
                <a:solidFill>
                  <a:srgbClr val="5B645F"/>
                </a:solidFill>
                <a:latin typeface="Arial" panose="020B0604020202020204" pitchFamily="34" charset="0"/>
                <a:cs typeface="Arial" panose="020B0604020202020204" pitchFamily="34" charset="0"/>
              </a:rPr>
            </a:br>
            <a:r>
              <a:rPr lang="en-GB" sz="1000">
                <a:solidFill>
                  <a:srgbClr val="5B645F"/>
                </a:solidFill>
                <a:latin typeface="Arial" panose="020B0604020202020204" pitchFamily="34" charset="0"/>
                <a:cs typeface="Arial" panose="020B0604020202020204" pitchFamily="34" charset="0"/>
              </a:rPr>
              <a:t>Q10C. And if they were introduced, which measures do you think would work best to reduce inequality within the next five years?  Please rank the answers from one to five, with one being the measure you believe would work best and five being the measure you think would work least well.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
        <p:nvSpPr>
          <p:cNvPr id="7" name="Footer Placeholder 3">
            <a:extLst>
              <a:ext uri="{FF2B5EF4-FFF2-40B4-BE49-F238E27FC236}">
                <a16:creationId xmlns:a16="http://schemas.microsoft.com/office/drawing/2014/main" id="{0792B68F-B966-1014-6335-FE5B6EEEE022}"/>
              </a:ext>
            </a:extLst>
          </p:cNvPr>
          <p:cNvSpPr>
            <a:spLocks noGrp="1"/>
          </p:cNvSpPr>
          <p:nvPr>
            <p:ph type="ftr" sz="quarter" idx="11"/>
          </p:nvPr>
        </p:nvSpPr>
        <p:spPr>
          <a:xfrm>
            <a:off x="222513" y="6356350"/>
            <a:ext cx="4114800" cy="365125"/>
          </a:xfrm>
        </p:spPr>
        <p:txBody>
          <a:bodyPr/>
          <a:lstStyle/>
          <a:p>
            <a:fld id="{A06387B2-7A61-DC40-A17B-3BFC5FA5102E}" type="slidenum">
              <a:rPr lang="en-GB" smtClean="0"/>
              <a:pPr/>
              <a:t>42</a:t>
            </a:fld>
            <a:endParaRPr lang="en-GB"/>
          </a:p>
        </p:txBody>
      </p:sp>
      <p:pic>
        <p:nvPicPr>
          <p:cNvPr id="3" name="Graphic 2" descr="Tax outline">
            <a:extLst>
              <a:ext uri="{FF2B5EF4-FFF2-40B4-BE49-F238E27FC236}">
                <a16:creationId xmlns:a16="http://schemas.microsoft.com/office/drawing/2014/main" id="{B1C52112-A357-CF3E-F890-9866D2AE3A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77600" y="0"/>
            <a:ext cx="914400" cy="892855"/>
          </a:xfrm>
          <a:prstGeom prst="rect">
            <a:avLst/>
          </a:prstGeom>
        </p:spPr>
      </p:pic>
    </p:spTree>
    <p:extLst>
      <p:ext uri="{BB962C8B-B14F-4D97-AF65-F5344CB8AC3E}">
        <p14:creationId xmlns:p14="http://schemas.microsoft.com/office/powerpoint/2010/main" val="216605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B6FF-C9D6-3006-1C13-E1C8E9933DFA}"/>
              </a:ext>
            </a:extLst>
          </p:cNvPr>
          <p:cNvSpPr>
            <a:spLocks noGrp="1"/>
          </p:cNvSpPr>
          <p:nvPr>
            <p:ph type="title"/>
          </p:nvPr>
        </p:nvSpPr>
        <p:spPr/>
        <p:txBody>
          <a:bodyPr>
            <a:noAutofit/>
          </a:bodyPr>
          <a:lstStyle/>
          <a:p>
            <a:r>
              <a:rPr lang="en-GB" sz="2400" dirty="0"/>
              <a:t>Ensuring benefits are high enough for those with ill health has the highest level of support, and scores one of the highest on credibility too </a:t>
            </a:r>
          </a:p>
        </p:txBody>
      </p:sp>
      <p:graphicFrame>
        <p:nvGraphicFramePr>
          <p:cNvPr id="8" name="Content Placeholder 7">
            <a:extLst>
              <a:ext uri="{FF2B5EF4-FFF2-40B4-BE49-F238E27FC236}">
                <a16:creationId xmlns:a16="http://schemas.microsoft.com/office/drawing/2014/main" id="{EB4ACCE1-7E0C-5B59-F624-D7D98B0AEC96}"/>
              </a:ext>
            </a:extLst>
          </p:cNvPr>
          <p:cNvGraphicFramePr>
            <a:graphicFrameLocks noGrp="1"/>
          </p:cNvGraphicFramePr>
          <p:nvPr>
            <p:ph idx="1"/>
            <p:extLst>
              <p:ext uri="{D42A27DB-BD31-4B8C-83A1-F6EECF244321}">
                <p14:modId xmlns:p14="http://schemas.microsoft.com/office/powerpoint/2010/main" val="3878569645"/>
              </p:ext>
            </p:extLst>
          </p:nvPr>
        </p:nvGraphicFramePr>
        <p:xfrm>
          <a:off x="1703937" y="1655649"/>
          <a:ext cx="8784126"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06CED10-08B5-BD99-C784-728F06DC4A37}"/>
              </a:ext>
            </a:extLst>
          </p:cNvPr>
          <p:cNvSpPr txBox="1"/>
          <p:nvPr/>
        </p:nvSpPr>
        <p:spPr>
          <a:xfrm>
            <a:off x="838200" y="6150114"/>
            <a:ext cx="10359817" cy="707886"/>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Q15A. The following are ideas put forward by experts to use the social security system to reduce inequalities in Britain. Which measures would you support most?  Please rank the answers from one to six, with one being the measure you support most, and six being the one you support least.</a:t>
            </a:r>
            <a:br>
              <a:rPr lang="en-GB" sz="1000">
                <a:solidFill>
                  <a:srgbClr val="5B645F"/>
                </a:solidFill>
                <a:latin typeface="Arial" panose="020B0604020202020204" pitchFamily="34" charset="0"/>
                <a:cs typeface="Arial" panose="020B0604020202020204" pitchFamily="34" charset="0"/>
              </a:rPr>
            </a:br>
            <a:r>
              <a:rPr lang="en-GB" sz="1000">
                <a:solidFill>
                  <a:srgbClr val="5B645F"/>
                </a:solidFill>
                <a:latin typeface="Arial" panose="020B0604020202020204" pitchFamily="34" charset="0"/>
                <a:cs typeface="Arial" panose="020B0604020202020204" pitchFamily="34" charset="0"/>
              </a:rPr>
              <a:t>Q15B. And to what extent do you think the following measures are or are not credible for a new UK Government to introduce? By credible we mean whether you think it is possible for the Government to introduce the idea and/or you believe they would follow through with it if they promised it.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
        <p:nvSpPr>
          <p:cNvPr id="7" name="Footer Placeholder 3">
            <a:extLst>
              <a:ext uri="{FF2B5EF4-FFF2-40B4-BE49-F238E27FC236}">
                <a16:creationId xmlns:a16="http://schemas.microsoft.com/office/drawing/2014/main" id="{0AC27A1D-F4FA-68B7-4CAB-4C0A0D1FE1E7}"/>
              </a:ext>
            </a:extLst>
          </p:cNvPr>
          <p:cNvSpPr>
            <a:spLocks noGrp="1"/>
          </p:cNvSpPr>
          <p:nvPr>
            <p:ph type="ftr" sz="quarter" idx="11"/>
          </p:nvPr>
        </p:nvSpPr>
        <p:spPr>
          <a:xfrm>
            <a:off x="222513" y="6356350"/>
            <a:ext cx="615687" cy="365125"/>
          </a:xfrm>
        </p:spPr>
        <p:txBody>
          <a:bodyPr/>
          <a:lstStyle/>
          <a:p>
            <a:fld id="{A06387B2-7A61-DC40-A17B-3BFC5FA5102E}" type="slidenum">
              <a:rPr lang="en-GB" smtClean="0"/>
              <a:pPr/>
              <a:t>43</a:t>
            </a:fld>
            <a:endParaRPr lang="en-GB"/>
          </a:p>
        </p:txBody>
      </p:sp>
      <p:pic>
        <p:nvPicPr>
          <p:cNvPr id="3" name="Graphic 2" descr="Weights Uneven outline">
            <a:extLst>
              <a:ext uri="{FF2B5EF4-FFF2-40B4-BE49-F238E27FC236}">
                <a16:creationId xmlns:a16="http://schemas.microsoft.com/office/drawing/2014/main" id="{9C20C382-3DF4-18D5-F977-41A0AFA44B7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77600" y="-1656"/>
            <a:ext cx="914400" cy="914400"/>
          </a:xfrm>
          <a:prstGeom prst="rect">
            <a:avLst/>
          </a:prstGeom>
        </p:spPr>
      </p:pic>
    </p:spTree>
    <p:extLst>
      <p:ext uri="{BB962C8B-B14F-4D97-AF65-F5344CB8AC3E}">
        <p14:creationId xmlns:p14="http://schemas.microsoft.com/office/powerpoint/2010/main" val="1153947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B6FF-C9D6-3006-1C13-E1C8E9933DFA}"/>
              </a:ext>
            </a:extLst>
          </p:cNvPr>
          <p:cNvSpPr>
            <a:spLocks noGrp="1"/>
          </p:cNvSpPr>
          <p:nvPr>
            <p:ph type="title"/>
          </p:nvPr>
        </p:nvSpPr>
        <p:spPr/>
        <p:txBody>
          <a:bodyPr>
            <a:normAutofit/>
          </a:bodyPr>
          <a:lstStyle/>
          <a:p>
            <a:r>
              <a:rPr lang="en-GB" sz="2800" dirty="0"/>
              <a:t>UBI ranks highest on working the best, despite lower levels of support</a:t>
            </a:r>
          </a:p>
        </p:txBody>
      </p:sp>
      <p:graphicFrame>
        <p:nvGraphicFramePr>
          <p:cNvPr id="8" name="Content Placeholder 7">
            <a:extLst>
              <a:ext uri="{FF2B5EF4-FFF2-40B4-BE49-F238E27FC236}">
                <a16:creationId xmlns:a16="http://schemas.microsoft.com/office/drawing/2014/main" id="{EB4ACCE1-7E0C-5B59-F624-D7D98B0AEC96}"/>
              </a:ext>
            </a:extLst>
          </p:cNvPr>
          <p:cNvGraphicFramePr>
            <a:graphicFrameLocks noGrp="1"/>
          </p:cNvGraphicFramePr>
          <p:nvPr>
            <p:ph idx="1"/>
            <p:extLst>
              <p:ext uri="{D42A27DB-BD31-4B8C-83A1-F6EECF244321}">
                <p14:modId xmlns:p14="http://schemas.microsoft.com/office/powerpoint/2010/main" val="1450297464"/>
              </p:ext>
            </p:extLst>
          </p:nvPr>
        </p:nvGraphicFramePr>
        <p:xfrm>
          <a:off x="1703937" y="1655649"/>
          <a:ext cx="8784126"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52087A5-C447-9A6D-5BE6-28AA55F10658}"/>
              </a:ext>
            </a:extLst>
          </p:cNvPr>
          <p:cNvSpPr txBox="1"/>
          <p:nvPr/>
        </p:nvSpPr>
        <p:spPr>
          <a:xfrm>
            <a:off x="838200" y="6150114"/>
            <a:ext cx="10359817" cy="707886"/>
          </a:xfrm>
          <a:prstGeom prst="rect">
            <a:avLst/>
          </a:prstGeom>
          <a:noFill/>
        </p:spPr>
        <p:txBody>
          <a:bodyPr wrap="square" rtlCol="0">
            <a:spAutoFit/>
          </a:bodyPr>
          <a:lstStyle/>
          <a:p>
            <a:r>
              <a:rPr lang="en-GB" sz="1000">
                <a:solidFill>
                  <a:srgbClr val="5B645F"/>
                </a:solidFill>
                <a:latin typeface="Arial" panose="020B0604020202020204" pitchFamily="34" charset="0"/>
                <a:cs typeface="Arial" panose="020B0604020202020204" pitchFamily="34" charset="0"/>
              </a:rPr>
              <a:t>Q15A. The following are ideas put forward by experts to use the social security system to reduce inequalities in Britain. Which measures would you support most?  Please rank the answers from one to six, with one being the measure you support most, and six being the one you support least.</a:t>
            </a:r>
            <a:br>
              <a:rPr lang="en-GB" sz="1000">
                <a:solidFill>
                  <a:srgbClr val="5B645F"/>
                </a:solidFill>
                <a:latin typeface="Arial" panose="020B0604020202020204" pitchFamily="34" charset="0"/>
                <a:cs typeface="Arial" panose="020B0604020202020204" pitchFamily="34" charset="0"/>
              </a:rPr>
            </a:br>
            <a:r>
              <a:rPr lang="en-GB" sz="1000">
                <a:solidFill>
                  <a:srgbClr val="5B645F"/>
                </a:solidFill>
                <a:latin typeface="Arial" panose="020B0604020202020204" pitchFamily="34" charset="0"/>
                <a:cs typeface="Arial" panose="020B0604020202020204" pitchFamily="34" charset="0"/>
              </a:rPr>
              <a:t>Q15C. And if they were introduced, which measures do you think would work best to reduce inequality within the next five years? Please rank the answers from one to six, with one being the measure you believe would work best and six being the measure you think would work least well. Base: 2000 nationally representative UK adults </a:t>
            </a:r>
            <a:endParaRPr lang="en-GB" sz="900">
              <a:solidFill>
                <a:srgbClr val="5B645F"/>
              </a:solidFill>
              <a:latin typeface="Arial" panose="020B0604020202020204" pitchFamily="34" charset="0"/>
              <a:cs typeface="Arial" panose="020B0604020202020204" pitchFamily="34" charset="0"/>
            </a:endParaRPr>
          </a:p>
        </p:txBody>
      </p:sp>
      <p:sp>
        <p:nvSpPr>
          <p:cNvPr id="7" name="Footer Placeholder 3">
            <a:extLst>
              <a:ext uri="{FF2B5EF4-FFF2-40B4-BE49-F238E27FC236}">
                <a16:creationId xmlns:a16="http://schemas.microsoft.com/office/drawing/2014/main" id="{0792B68F-B966-1014-6335-FE5B6EEEE022}"/>
              </a:ext>
            </a:extLst>
          </p:cNvPr>
          <p:cNvSpPr>
            <a:spLocks noGrp="1"/>
          </p:cNvSpPr>
          <p:nvPr>
            <p:ph type="ftr" sz="quarter" idx="11"/>
          </p:nvPr>
        </p:nvSpPr>
        <p:spPr>
          <a:xfrm>
            <a:off x="222513" y="6356350"/>
            <a:ext cx="615687" cy="365125"/>
          </a:xfrm>
        </p:spPr>
        <p:txBody>
          <a:bodyPr/>
          <a:lstStyle/>
          <a:p>
            <a:fld id="{A06387B2-7A61-DC40-A17B-3BFC5FA5102E}" type="slidenum">
              <a:rPr lang="en-GB" smtClean="0"/>
              <a:pPr/>
              <a:t>44</a:t>
            </a:fld>
            <a:endParaRPr lang="en-GB"/>
          </a:p>
        </p:txBody>
      </p:sp>
      <p:pic>
        <p:nvPicPr>
          <p:cNvPr id="3" name="Graphic 2" descr="Weights Uneven outline">
            <a:extLst>
              <a:ext uri="{FF2B5EF4-FFF2-40B4-BE49-F238E27FC236}">
                <a16:creationId xmlns:a16="http://schemas.microsoft.com/office/drawing/2014/main" id="{80B88EF9-BB91-8109-7253-5FBEB7D06BB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77600" y="0"/>
            <a:ext cx="914400" cy="914400"/>
          </a:xfrm>
          <a:prstGeom prst="rect">
            <a:avLst/>
          </a:prstGeom>
        </p:spPr>
      </p:pic>
    </p:spTree>
    <p:extLst>
      <p:ext uri="{BB962C8B-B14F-4D97-AF65-F5344CB8AC3E}">
        <p14:creationId xmlns:p14="http://schemas.microsoft.com/office/powerpoint/2010/main" val="1258439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60E1B3-CA7B-5BEE-F631-E7DC00218E75}"/>
              </a:ext>
            </a:extLst>
          </p:cNvPr>
          <p:cNvSpPr>
            <a:spLocks noGrp="1"/>
          </p:cNvSpPr>
          <p:nvPr>
            <p:ph type="title"/>
          </p:nvPr>
        </p:nvSpPr>
        <p:spPr/>
        <p:txBody>
          <a:bodyPr>
            <a:normAutofit/>
          </a:bodyPr>
          <a:lstStyle/>
          <a:p>
            <a:r>
              <a:rPr lang="en-GB" dirty="0"/>
              <a:t>The clear-cut winners</a:t>
            </a:r>
          </a:p>
        </p:txBody>
      </p:sp>
      <p:sp>
        <p:nvSpPr>
          <p:cNvPr id="4" name="Footer Placeholder 3">
            <a:extLst>
              <a:ext uri="{FF2B5EF4-FFF2-40B4-BE49-F238E27FC236}">
                <a16:creationId xmlns:a16="http://schemas.microsoft.com/office/drawing/2014/main" id="{D0904330-CA78-41D1-9A87-6E9DB2345E86}"/>
              </a:ext>
            </a:extLst>
          </p:cNvPr>
          <p:cNvSpPr>
            <a:spLocks noGrp="1"/>
          </p:cNvSpPr>
          <p:nvPr>
            <p:ph type="ftr" sz="quarter" idx="11"/>
          </p:nvPr>
        </p:nvSpPr>
        <p:spPr/>
        <p:txBody>
          <a:bodyPr/>
          <a:lstStyle/>
          <a:p>
            <a:fld id="{A06387B2-7A61-DC40-A17B-3BFC5FA5102E}" type="slidenum">
              <a:rPr lang="en-GB" smtClean="0"/>
              <a:pPr/>
              <a:t>45</a:t>
            </a:fld>
            <a:endParaRPr lang="en-GB" dirty="0"/>
          </a:p>
        </p:txBody>
      </p:sp>
      <p:graphicFrame>
        <p:nvGraphicFramePr>
          <p:cNvPr id="5" name="Table 9">
            <a:extLst>
              <a:ext uri="{FF2B5EF4-FFF2-40B4-BE49-F238E27FC236}">
                <a16:creationId xmlns:a16="http://schemas.microsoft.com/office/drawing/2014/main" id="{0B63874D-97AC-79FE-6E3D-76326E18CB92}"/>
              </a:ext>
            </a:extLst>
          </p:cNvPr>
          <p:cNvGraphicFramePr>
            <a:graphicFrameLocks/>
          </p:cNvGraphicFramePr>
          <p:nvPr>
            <p:extLst>
              <p:ext uri="{D42A27DB-BD31-4B8C-83A1-F6EECF244321}">
                <p14:modId xmlns:p14="http://schemas.microsoft.com/office/powerpoint/2010/main" val="3039433513"/>
              </p:ext>
            </p:extLst>
          </p:nvPr>
        </p:nvGraphicFramePr>
        <p:xfrm>
          <a:off x="5190836" y="1542473"/>
          <a:ext cx="6077528" cy="3306619"/>
        </p:xfrm>
        <a:graphic>
          <a:graphicData uri="http://schemas.openxmlformats.org/drawingml/2006/table">
            <a:tbl>
              <a:tblPr firstRow="1" bandRow="1">
                <a:tableStyleId>{69CF1AB2-1976-4502-BF36-3FF5EA218861}</a:tableStyleId>
              </a:tblPr>
              <a:tblGrid>
                <a:gridCol w="2390080">
                  <a:extLst>
                    <a:ext uri="{9D8B030D-6E8A-4147-A177-3AD203B41FA5}">
                      <a16:colId xmlns:a16="http://schemas.microsoft.com/office/drawing/2014/main" val="932644914"/>
                    </a:ext>
                  </a:extLst>
                </a:gridCol>
                <a:gridCol w="3687448">
                  <a:extLst>
                    <a:ext uri="{9D8B030D-6E8A-4147-A177-3AD203B41FA5}">
                      <a16:colId xmlns:a16="http://schemas.microsoft.com/office/drawing/2014/main" val="3782742553"/>
                    </a:ext>
                  </a:extLst>
                </a:gridCol>
              </a:tblGrid>
              <a:tr h="581683">
                <a:tc>
                  <a:txBody>
                    <a:bodyPr/>
                    <a:lstStyle/>
                    <a:p>
                      <a:pPr algn="l"/>
                      <a:r>
                        <a:rPr lang="en-GB" sz="1600" b="1" i="0" dirty="0">
                          <a:solidFill>
                            <a:schemeClr val="tx1"/>
                          </a:solidFill>
                          <a:latin typeface="Century Gothic" panose="020B0502020202020204" pitchFamily="34" charset="0"/>
                        </a:rPr>
                        <a:t>Solution area</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600" b="1" i="0" dirty="0">
                          <a:solidFill>
                            <a:schemeClr val="tx1"/>
                          </a:solidFill>
                          <a:latin typeface="Century Gothic" panose="020B0502020202020204" pitchFamily="34" charset="0"/>
                        </a:rPr>
                        <a:t>Top performing measure </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6287282"/>
                  </a:ext>
                </a:extLst>
              </a:tr>
              <a:tr h="908312">
                <a:tc>
                  <a:txBody>
                    <a:bodyPr/>
                    <a:lstStyle/>
                    <a:p>
                      <a:pPr algn="l"/>
                      <a:r>
                        <a:rPr lang="en-GB" sz="1400" b="1" dirty="0">
                          <a:solidFill>
                            <a:schemeClr val="accent1"/>
                          </a:solidFill>
                          <a:latin typeface="Century Gothic" panose="020B0502020202020204" pitchFamily="34" charset="0"/>
                        </a:rPr>
                        <a:t>Tax system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1200" b="0" kern="1200" dirty="0">
                          <a:solidFill>
                            <a:schemeClr val="tx1"/>
                          </a:solidFill>
                          <a:latin typeface="Century Gothic" panose="020B0502020202020204" pitchFamily="34" charset="0"/>
                          <a:ea typeface="+mn-ea"/>
                          <a:cs typeface="+mn-cs"/>
                        </a:rPr>
                        <a:t>Reducing tax avoidance and use of tax havens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941168"/>
                  </a:ext>
                </a:extLst>
              </a:tr>
              <a:tr h="908312">
                <a:tc>
                  <a:txBody>
                    <a:bodyPr/>
                    <a:lstStyle/>
                    <a:p>
                      <a:pPr algn="l"/>
                      <a:r>
                        <a:rPr lang="en-GB" sz="1400" b="1" dirty="0">
                          <a:solidFill>
                            <a:schemeClr val="accent1"/>
                          </a:solidFill>
                          <a:latin typeface="Century Gothic" panose="020B0502020202020204" pitchFamily="34" charset="0"/>
                        </a:rPr>
                        <a:t>Housing and regeneration policy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0" kern="1200" dirty="0">
                          <a:solidFill>
                            <a:schemeClr val="tx1"/>
                          </a:solidFill>
                          <a:latin typeface="Century Gothic" panose="020B0502020202020204" pitchFamily="34" charset="0"/>
                          <a:ea typeface="+mn-ea"/>
                          <a:cs typeface="+mn-cs"/>
                        </a:rPr>
                        <a:t>Build more social housing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1560080"/>
                  </a:ext>
                </a:extLst>
              </a:tr>
              <a:tr h="908312">
                <a:tc>
                  <a:txBody>
                    <a:bodyPr/>
                    <a:lstStyle/>
                    <a:p>
                      <a:pPr algn="l"/>
                      <a:r>
                        <a:rPr lang="en-GB" sz="1400" b="1" dirty="0">
                          <a:solidFill>
                            <a:schemeClr val="accent1"/>
                          </a:solidFill>
                          <a:latin typeface="Century Gothic" panose="020B0502020202020204" pitchFamily="34" charset="0"/>
                        </a:rPr>
                        <a:t>Equality policy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GB" sz="1200" b="0" kern="1200" dirty="0">
                          <a:solidFill>
                            <a:schemeClr val="tx1"/>
                          </a:solidFill>
                          <a:latin typeface="Century Gothic" panose="020B0502020202020204" pitchFamily="34" charset="0"/>
                          <a:ea typeface="+mn-ea"/>
                          <a:cs typeface="+mn-cs"/>
                        </a:rPr>
                        <a:t>Making sure men and women are paid the same for the same work</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0330955"/>
                  </a:ext>
                </a:extLst>
              </a:tr>
            </a:tbl>
          </a:graphicData>
        </a:graphic>
      </p:graphicFrame>
      <p:cxnSp>
        <p:nvCxnSpPr>
          <p:cNvPr id="3" name="Straight Connector 2">
            <a:extLst>
              <a:ext uri="{FF2B5EF4-FFF2-40B4-BE49-F238E27FC236}">
                <a16:creationId xmlns:a16="http://schemas.microsoft.com/office/drawing/2014/main" id="{DD340023-76B0-3DE8-029A-1A1F7422195A}"/>
              </a:ext>
            </a:extLst>
          </p:cNvPr>
          <p:cNvCxnSpPr/>
          <p:nvPr/>
        </p:nvCxnSpPr>
        <p:spPr>
          <a:xfrm>
            <a:off x="7444508" y="2293917"/>
            <a:ext cx="0" cy="64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B62AB8D-A56F-22E2-D496-671779727B00}"/>
              </a:ext>
            </a:extLst>
          </p:cNvPr>
          <p:cNvCxnSpPr>
            <a:cxnSpLocks/>
          </p:cNvCxnSpPr>
          <p:nvPr/>
        </p:nvCxnSpPr>
        <p:spPr>
          <a:xfrm>
            <a:off x="7444508" y="3166755"/>
            <a:ext cx="0" cy="648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ACC8FE-89B0-389D-7ECB-9559275104AA}"/>
              </a:ext>
            </a:extLst>
          </p:cNvPr>
          <p:cNvCxnSpPr/>
          <p:nvPr/>
        </p:nvCxnSpPr>
        <p:spPr>
          <a:xfrm>
            <a:off x="7444508" y="4073514"/>
            <a:ext cx="0" cy="648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8501674-CDBD-962E-7916-B1B3045CA42D}"/>
              </a:ext>
            </a:extLst>
          </p:cNvPr>
          <p:cNvSpPr txBox="1"/>
          <p:nvPr/>
        </p:nvSpPr>
        <p:spPr>
          <a:xfrm>
            <a:off x="4996873" y="3087083"/>
            <a:ext cx="6355339" cy="839245"/>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EB668F91-8BD4-B399-3407-28700C8F22E2}"/>
              </a:ext>
            </a:extLst>
          </p:cNvPr>
          <p:cNvSpPr txBox="1"/>
          <p:nvPr/>
        </p:nvSpPr>
        <p:spPr>
          <a:xfrm>
            <a:off x="5051930" y="3971599"/>
            <a:ext cx="6355339" cy="839245"/>
          </a:xfrm>
          <a:prstGeom prst="rect">
            <a:avLst/>
          </a:prstGeom>
          <a:solidFill>
            <a:schemeClr val="bg1"/>
          </a:solidFill>
        </p:spPr>
        <p:txBody>
          <a:bodyPr wrap="square" rtlCol="0">
            <a:spAutoFit/>
          </a:bodyPr>
          <a:lstStyle/>
          <a:p>
            <a:endParaRPr lang="en-GB" dirty="0"/>
          </a:p>
        </p:txBody>
      </p:sp>
      <p:sp>
        <p:nvSpPr>
          <p:cNvPr id="12" name="TextBox 11">
            <a:extLst>
              <a:ext uri="{FF2B5EF4-FFF2-40B4-BE49-F238E27FC236}">
                <a16:creationId xmlns:a16="http://schemas.microsoft.com/office/drawing/2014/main" id="{72F9A229-4529-EC52-87B4-B8B5C717B076}"/>
              </a:ext>
            </a:extLst>
          </p:cNvPr>
          <p:cNvSpPr txBox="1"/>
          <p:nvPr/>
        </p:nvSpPr>
        <p:spPr>
          <a:xfrm>
            <a:off x="4913025" y="2276552"/>
            <a:ext cx="6355339" cy="839245"/>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322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60E1B3-CA7B-5BEE-F631-E7DC00218E75}"/>
              </a:ext>
            </a:extLst>
          </p:cNvPr>
          <p:cNvSpPr>
            <a:spLocks noGrp="1"/>
          </p:cNvSpPr>
          <p:nvPr>
            <p:ph type="title"/>
          </p:nvPr>
        </p:nvSpPr>
        <p:spPr/>
        <p:txBody>
          <a:bodyPr/>
          <a:lstStyle/>
          <a:p>
            <a:r>
              <a:rPr lang="en-GB" dirty="0"/>
              <a:t>Strong performers</a:t>
            </a:r>
          </a:p>
        </p:txBody>
      </p:sp>
      <p:sp>
        <p:nvSpPr>
          <p:cNvPr id="4" name="Footer Placeholder 3">
            <a:extLst>
              <a:ext uri="{FF2B5EF4-FFF2-40B4-BE49-F238E27FC236}">
                <a16:creationId xmlns:a16="http://schemas.microsoft.com/office/drawing/2014/main" id="{D0904330-CA78-41D1-9A87-6E9DB2345E86}"/>
              </a:ext>
            </a:extLst>
          </p:cNvPr>
          <p:cNvSpPr>
            <a:spLocks noGrp="1"/>
          </p:cNvSpPr>
          <p:nvPr>
            <p:ph type="ftr" sz="quarter" idx="11"/>
          </p:nvPr>
        </p:nvSpPr>
        <p:spPr/>
        <p:txBody>
          <a:bodyPr/>
          <a:lstStyle/>
          <a:p>
            <a:fld id="{A06387B2-7A61-DC40-A17B-3BFC5FA5102E}" type="slidenum">
              <a:rPr lang="en-GB" smtClean="0"/>
              <a:pPr/>
              <a:t>46</a:t>
            </a:fld>
            <a:endParaRPr lang="en-GB" dirty="0"/>
          </a:p>
        </p:txBody>
      </p:sp>
      <p:graphicFrame>
        <p:nvGraphicFramePr>
          <p:cNvPr id="15" name="Table 9">
            <a:extLst>
              <a:ext uri="{FF2B5EF4-FFF2-40B4-BE49-F238E27FC236}">
                <a16:creationId xmlns:a16="http://schemas.microsoft.com/office/drawing/2014/main" id="{88D1FDEA-CCBE-FEC4-CA74-E58C73920821}"/>
              </a:ext>
            </a:extLst>
          </p:cNvPr>
          <p:cNvGraphicFramePr>
            <a:graphicFrameLocks/>
          </p:cNvGraphicFramePr>
          <p:nvPr>
            <p:extLst>
              <p:ext uri="{D42A27DB-BD31-4B8C-83A1-F6EECF244321}">
                <p14:modId xmlns:p14="http://schemas.microsoft.com/office/powerpoint/2010/main" val="3387573589"/>
              </p:ext>
            </p:extLst>
          </p:nvPr>
        </p:nvGraphicFramePr>
        <p:xfrm>
          <a:off x="3740726" y="1182255"/>
          <a:ext cx="7766329" cy="4867227"/>
        </p:xfrm>
        <a:graphic>
          <a:graphicData uri="http://schemas.openxmlformats.org/drawingml/2006/table">
            <a:tbl>
              <a:tblPr firstRow="1" bandRow="1">
                <a:tableStyleId>{16D9F66E-5EB9-4882-86FB-DCBF35E3C3E4}</a:tableStyleId>
              </a:tblPr>
              <a:tblGrid>
                <a:gridCol w="2429815">
                  <a:extLst>
                    <a:ext uri="{9D8B030D-6E8A-4147-A177-3AD203B41FA5}">
                      <a16:colId xmlns:a16="http://schemas.microsoft.com/office/drawing/2014/main" val="932644914"/>
                    </a:ext>
                  </a:extLst>
                </a:gridCol>
                <a:gridCol w="5336514">
                  <a:extLst>
                    <a:ext uri="{9D8B030D-6E8A-4147-A177-3AD203B41FA5}">
                      <a16:colId xmlns:a16="http://schemas.microsoft.com/office/drawing/2014/main" val="3782742553"/>
                    </a:ext>
                  </a:extLst>
                </a:gridCol>
              </a:tblGrid>
              <a:tr h="371470">
                <a:tc>
                  <a:txBody>
                    <a:bodyPr/>
                    <a:lstStyle/>
                    <a:p>
                      <a:pPr algn="l"/>
                      <a:r>
                        <a:rPr lang="en-GB" sz="1600" b="1" dirty="0">
                          <a:solidFill>
                            <a:schemeClr val="tx1"/>
                          </a:solidFill>
                          <a:latin typeface="Century Gothic" panose="020B0502020202020204" pitchFamily="34" charset="0"/>
                        </a:rPr>
                        <a:t>Solution area</a:t>
                      </a:r>
                      <a:endParaRPr lang="en-GB" sz="1600" b="1" i="0" dirty="0">
                        <a:solidFill>
                          <a:schemeClr val="tx1"/>
                        </a:solidFill>
                        <a:latin typeface="Century Gothic" panose="020B0502020202020204" pitchFamily="34" charset="0"/>
                      </a:endParaRPr>
                    </a:p>
                  </a:txBody>
                  <a:tcPr anchor="b"/>
                </a:tc>
                <a:tc>
                  <a:txBody>
                    <a:bodyPr/>
                    <a:lstStyle/>
                    <a:p>
                      <a:r>
                        <a:rPr lang="en-GB" sz="1600" b="1" dirty="0">
                          <a:solidFill>
                            <a:schemeClr val="tx1"/>
                          </a:solidFill>
                          <a:latin typeface="Century Gothic" panose="020B0502020202020204" pitchFamily="34" charset="0"/>
                        </a:rPr>
                        <a:t>Top performing measure </a:t>
                      </a:r>
                      <a:endParaRPr lang="en-GB" sz="1600" b="1" i="0" dirty="0">
                        <a:solidFill>
                          <a:schemeClr val="tx1"/>
                        </a:solidFill>
                        <a:latin typeface="Century Gothic" panose="020B0502020202020204" pitchFamily="34" charset="0"/>
                      </a:endParaRPr>
                    </a:p>
                  </a:txBody>
                  <a:tcPr anchor="b"/>
                </a:tc>
                <a:extLst>
                  <a:ext uri="{0D108BD9-81ED-4DB2-BD59-A6C34878D82A}">
                    <a16:rowId xmlns:a16="http://schemas.microsoft.com/office/drawing/2014/main" val="2546287282"/>
                  </a:ext>
                </a:extLst>
              </a:tr>
              <a:tr h="1939897">
                <a:tc>
                  <a:txBody>
                    <a:bodyPr/>
                    <a:lstStyle/>
                    <a:p>
                      <a:pPr algn="l"/>
                      <a:r>
                        <a:rPr lang="en-GB" sz="1400" b="1" kern="1200" dirty="0">
                          <a:solidFill>
                            <a:schemeClr val="accent2"/>
                          </a:solidFill>
                          <a:latin typeface="Century Gothic" panose="020B0502020202020204" pitchFamily="34" charset="0"/>
                        </a:rPr>
                        <a:t>Education policy </a:t>
                      </a:r>
                      <a:endParaRPr lang="en-GB" sz="1400" b="1" kern="1200" dirty="0">
                        <a:solidFill>
                          <a:schemeClr val="accent2"/>
                        </a:solidFill>
                        <a:latin typeface="Century Gothic" panose="020B0502020202020204" pitchFamily="34" charset="0"/>
                        <a:ea typeface="+mn-ea"/>
                        <a:cs typeface="+mn-cs"/>
                      </a:endParaRPr>
                    </a:p>
                  </a:txBody>
                  <a:tcPr anchor="ctr"/>
                </a:tc>
                <a:tc>
                  <a:txBody>
                    <a:bodyPr/>
                    <a:lstStyle/>
                    <a:p>
                      <a:pPr marL="171450" indent="-171450">
                        <a:spcBef>
                          <a:spcPts val="300"/>
                        </a:spcBef>
                        <a:spcAft>
                          <a:spcPts val="300"/>
                        </a:spcAft>
                        <a:buFont typeface="Arial" panose="020B0604020202020204" pitchFamily="34" charset="0"/>
                        <a:buChar char="•"/>
                      </a:pPr>
                      <a:r>
                        <a:rPr lang="en-GB" sz="1400" b="1" kern="1200" dirty="0">
                          <a:solidFill>
                            <a:schemeClr val="tx1"/>
                          </a:solidFill>
                        </a:rPr>
                        <a:t>More money for schools, smaller class sizes and better SEN services </a:t>
                      </a:r>
                      <a:r>
                        <a:rPr lang="en-GB" sz="1400" b="0" kern="1200" dirty="0">
                          <a:solidFill>
                            <a:schemeClr val="tx1"/>
                          </a:solidFill>
                        </a:rPr>
                        <a:t>scores highest for support and effectiveness.</a:t>
                      </a:r>
                    </a:p>
                    <a:p>
                      <a:pPr marL="171450" indent="-171450">
                        <a:spcBef>
                          <a:spcPts val="300"/>
                        </a:spcBef>
                        <a:spcAft>
                          <a:spcPts val="300"/>
                        </a:spcAft>
                        <a:buFont typeface="Arial" panose="020B0604020202020204" pitchFamily="34" charset="0"/>
                        <a:buChar char="•"/>
                      </a:pPr>
                      <a:r>
                        <a:rPr lang="en-GB" sz="1400" b="0" kern="1200" dirty="0">
                          <a:solidFill>
                            <a:schemeClr val="tx1"/>
                          </a:solidFill>
                        </a:rPr>
                        <a:t>Improving availability of high-quality apprenticeships is seen as the most credible and performs well on the other two criteria. </a:t>
                      </a:r>
                    </a:p>
                    <a:p>
                      <a:pPr marL="171450" indent="-171450">
                        <a:spcBef>
                          <a:spcPts val="300"/>
                        </a:spcBef>
                        <a:spcAft>
                          <a:spcPts val="300"/>
                        </a:spcAft>
                        <a:buFont typeface="Arial" panose="020B0604020202020204" pitchFamily="34" charset="0"/>
                        <a:buChar char="•"/>
                      </a:pPr>
                      <a:r>
                        <a:rPr lang="en-GB" sz="1400" b="0" kern="1200" dirty="0">
                          <a:solidFill>
                            <a:schemeClr val="tx1"/>
                          </a:solidFill>
                        </a:rPr>
                        <a:t>Lower cost childcare for 30 hours a week for children 18 months+ also performs well across the 3 criteria.  </a:t>
                      </a:r>
                      <a:endParaRPr lang="en-GB" sz="1400" b="0" kern="1200" dirty="0">
                        <a:solidFill>
                          <a:schemeClr val="tx1"/>
                        </a:solidFill>
                        <a:latin typeface="Century Gothic" panose="020B0502020202020204" pitchFamily="34" charset="0"/>
                        <a:ea typeface="+mn-ea"/>
                        <a:cs typeface="+mn-cs"/>
                      </a:endParaRPr>
                    </a:p>
                  </a:txBody>
                  <a:tcPr anchor="ctr"/>
                </a:tc>
                <a:extLst>
                  <a:ext uri="{0D108BD9-81ED-4DB2-BD59-A6C34878D82A}">
                    <a16:rowId xmlns:a16="http://schemas.microsoft.com/office/drawing/2014/main" val="2050503996"/>
                  </a:ext>
                </a:extLst>
              </a:tr>
              <a:tr h="1258870">
                <a:tc>
                  <a:txBody>
                    <a:bodyPr/>
                    <a:lstStyle/>
                    <a:p>
                      <a:pPr marL="0" algn="l" defTabSz="914400" rtl="0" eaLnBrk="1" latinLnBrk="0" hangingPunct="1"/>
                      <a:r>
                        <a:rPr lang="en-GB" sz="1400" b="1" kern="1200" dirty="0">
                          <a:solidFill>
                            <a:schemeClr val="accent2"/>
                          </a:solidFill>
                          <a:latin typeface="Century Gothic" panose="020B0502020202020204" pitchFamily="34" charset="0"/>
                        </a:rPr>
                        <a:t>Employment rules</a:t>
                      </a:r>
                      <a:endParaRPr lang="en-GB" sz="1400" b="1" kern="1200" dirty="0">
                        <a:solidFill>
                          <a:schemeClr val="accent2"/>
                        </a:solidFill>
                        <a:latin typeface="Century Gothic" panose="020B0502020202020204" pitchFamily="34" charset="0"/>
                        <a:ea typeface="+mn-ea"/>
                        <a:cs typeface="+mn-cs"/>
                      </a:endParaRPr>
                    </a:p>
                  </a:txBody>
                  <a:tcPr anchor="ctr"/>
                </a:tc>
                <a:tc>
                  <a:txBody>
                    <a:bodyPr/>
                    <a:lstStyle/>
                    <a:p>
                      <a:pPr marL="171450" indent="-171450" algn="l" defTabSz="914400" rtl="0" eaLnBrk="1" latinLnBrk="0" hangingPunct="1">
                        <a:spcBef>
                          <a:spcPts val="300"/>
                        </a:spcBef>
                        <a:spcAft>
                          <a:spcPts val="300"/>
                        </a:spcAft>
                        <a:buFont typeface="Arial" panose="020B0604020202020204" pitchFamily="34" charset="0"/>
                        <a:buChar char="•"/>
                      </a:pPr>
                      <a:r>
                        <a:rPr lang="en-GB" sz="1400" b="1" kern="1200" dirty="0">
                          <a:solidFill>
                            <a:schemeClr val="tx1"/>
                          </a:solidFill>
                        </a:rPr>
                        <a:t>Raising the minimum wage from current level of £9.50</a:t>
                      </a:r>
                      <a:r>
                        <a:rPr lang="en-GB" sz="1400" b="0" kern="1200" dirty="0">
                          <a:solidFill>
                            <a:schemeClr val="tx1"/>
                          </a:solidFill>
                        </a:rPr>
                        <a:t> scores highest on credibility and effectiveness, and close second on support.</a:t>
                      </a:r>
                    </a:p>
                    <a:p>
                      <a:pPr marL="171450" indent="-171450" algn="l" defTabSz="914400" rtl="0" eaLnBrk="1" latinLnBrk="0" hangingPunct="1">
                        <a:spcBef>
                          <a:spcPts val="300"/>
                        </a:spcBef>
                        <a:spcAft>
                          <a:spcPts val="300"/>
                        </a:spcAft>
                        <a:buFont typeface="Arial" panose="020B0604020202020204" pitchFamily="34" charset="0"/>
                        <a:buChar char="•"/>
                      </a:pPr>
                      <a:r>
                        <a:rPr lang="en-GB" sz="1400" b="0" kern="1200" dirty="0">
                          <a:solidFill>
                            <a:schemeClr val="tx1"/>
                          </a:solidFill>
                        </a:rPr>
                        <a:t>Rules to fix the top pay of CEOs performs well on support and credibility, but less well on effectiveness</a:t>
                      </a:r>
                    </a:p>
                    <a:p>
                      <a:pPr marL="0" indent="0" algn="l" defTabSz="914400" rtl="0" eaLnBrk="1" latinLnBrk="0" hangingPunct="1">
                        <a:spcBef>
                          <a:spcPts val="300"/>
                        </a:spcBef>
                        <a:spcAft>
                          <a:spcPts val="300"/>
                        </a:spcAft>
                        <a:buFont typeface="Arial" panose="020B0604020202020204" pitchFamily="34" charset="0"/>
                        <a:buNone/>
                      </a:pPr>
                      <a:endParaRPr lang="en-GB" sz="1400" b="0" kern="1200" dirty="0">
                        <a:solidFill>
                          <a:schemeClr val="tx1"/>
                        </a:solidFill>
                      </a:endParaRPr>
                    </a:p>
                  </a:txBody>
                  <a:tcPr anchor="ctr"/>
                </a:tc>
                <a:extLst>
                  <a:ext uri="{0D108BD9-81ED-4DB2-BD59-A6C34878D82A}">
                    <a16:rowId xmlns:a16="http://schemas.microsoft.com/office/drawing/2014/main" val="3030005255"/>
                  </a:ext>
                </a:extLst>
              </a:tr>
              <a:tr h="1031860">
                <a:tc>
                  <a:txBody>
                    <a:bodyPr/>
                    <a:lstStyle/>
                    <a:p>
                      <a:pPr marL="0" algn="l" defTabSz="914400" rtl="0" eaLnBrk="1" latinLnBrk="0" hangingPunct="1"/>
                      <a:r>
                        <a:rPr lang="en-GB" sz="1400" b="1" kern="1200" dirty="0">
                          <a:solidFill>
                            <a:schemeClr val="accent2"/>
                          </a:solidFill>
                          <a:latin typeface="Century Gothic" panose="020B0502020202020204" pitchFamily="34" charset="0"/>
                        </a:rPr>
                        <a:t>Social security system </a:t>
                      </a:r>
                      <a:endParaRPr lang="en-GB" sz="1400" b="1" kern="1200" dirty="0">
                        <a:solidFill>
                          <a:schemeClr val="accent2"/>
                        </a:solidFill>
                        <a:latin typeface="Century Gothic" panose="020B0502020202020204" pitchFamily="34" charset="0"/>
                        <a:ea typeface="+mn-ea"/>
                        <a:cs typeface="+mn-cs"/>
                      </a:endParaRPr>
                    </a:p>
                  </a:txBody>
                  <a:tcPr anchor="ctr"/>
                </a:tc>
                <a:tc>
                  <a:txBody>
                    <a:bodyPr/>
                    <a:lstStyle/>
                    <a:p>
                      <a:pPr marL="171450" indent="-171450" algn="l" defTabSz="914400" rtl="0" eaLnBrk="1" latinLnBrk="0" hangingPunct="1">
                        <a:spcBef>
                          <a:spcPts val="300"/>
                        </a:spcBef>
                        <a:spcAft>
                          <a:spcPts val="300"/>
                        </a:spcAft>
                        <a:buFont typeface="Arial" panose="020B0604020202020204" pitchFamily="34" charset="0"/>
                        <a:buChar char="•"/>
                      </a:pPr>
                      <a:r>
                        <a:rPr lang="en-GB" sz="1400" b="1" kern="1200" dirty="0">
                          <a:solidFill>
                            <a:schemeClr val="tx1"/>
                          </a:solidFill>
                        </a:rPr>
                        <a:t>Ensuring benefits for those with ill health are high enough to prevent poverty</a:t>
                      </a:r>
                      <a:r>
                        <a:rPr lang="en-GB" sz="1400" b="0" kern="1200" dirty="0">
                          <a:solidFill>
                            <a:schemeClr val="tx1"/>
                          </a:solidFill>
                        </a:rPr>
                        <a:t> scores highest on support, 2</a:t>
                      </a:r>
                      <a:r>
                        <a:rPr lang="en-GB" sz="1400" b="0" kern="1200" baseline="30000" dirty="0">
                          <a:solidFill>
                            <a:schemeClr val="tx1"/>
                          </a:solidFill>
                        </a:rPr>
                        <a:t>nd</a:t>
                      </a:r>
                      <a:r>
                        <a:rPr lang="en-GB" sz="1400" b="0" kern="1200" dirty="0">
                          <a:solidFill>
                            <a:schemeClr val="tx1"/>
                          </a:solidFill>
                        </a:rPr>
                        <a:t> place on credibility and effectiveness. </a:t>
                      </a:r>
                    </a:p>
                    <a:p>
                      <a:pPr marL="171450" indent="-171450" algn="l" defTabSz="914400" rtl="0" eaLnBrk="1" latinLnBrk="0" hangingPunct="1">
                        <a:spcBef>
                          <a:spcPts val="300"/>
                        </a:spcBef>
                        <a:spcAft>
                          <a:spcPts val="300"/>
                        </a:spcAft>
                        <a:buFont typeface="Arial" panose="020B0604020202020204" pitchFamily="34" charset="0"/>
                        <a:buChar char="•"/>
                      </a:pPr>
                      <a:r>
                        <a:rPr lang="en-GB" sz="1400" b="0" kern="1200" dirty="0">
                          <a:solidFill>
                            <a:schemeClr val="tx1"/>
                          </a:solidFill>
                        </a:rPr>
                        <a:t>UBI performs well but is lower on credibility. </a:t>
                      </a:r>
                      <a:endParaRPr lang="en-GB" sz="1400" b="0" kern="1200" dirty="0">
                        <a:solidFill>
                          <a:schemeClr val="tx1"/>
                        </a:solidFill>
                        <a:latin typeface="Century Gothic" panose="020B0502020202020204" pitchFamily="34" charset="0"/>
                        <a:ea typeface="+mn-ea"/>
                        <a:cs typeface="+mn-cs"/>
                      </a:endParaRPr>
                    </a:p>
                  </a:txBody>
                  <a:tcPr anchor="ctr"/>
                </a:tc>
                <a:extLst>
                  <a:ext uri="{0D108BD9-81ED-4DB2-BD59-A6C34878D82A}">
                    <a16:rowId xmlns:a16="http://schemas.microsoft.com/office/drawing/2014/main" val="313059995"/>
                  </a:ext>
                </a:extLst>
              </a:tr>
            </a:tbl>
          </a:graphicData>
        </a:graphic>
      </p:graphicFrame>
      <p:cxnSp>
        <p:nvCxnSpPr>
          <p:cNvPr id="2" name="Straight Connector 1">
            <a:extLst>
              <a:ext uri="{FF2B5EF4-FFF2-40B4-BE49-F238E27FC236}">
                <a16:creationId xmlns:a16="http://schemas.microsoft.com/office/drawing/2014/main" id="{BCA0240E-90A3-4445-D9C2-16EBDB269E9B}"/>
              </a:ext>
            </a:extLst>
          </p:cNvPr>
          <p:cNvCxnSpPr/>
          <p:nvPr/>
        </p:nvCxnSpPr>
        <p:spPr>
          <a:xfrm>
            <a:off x="5865090" y="1803143"/>
            <a:ext cx="0" cy="136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A570E86-A625-4C8A-6C91-10B1347F126C}"/>
              </a:ext>
            </a:extLst>
          </p:cNvPr>
          <p:cNvCxnSpPr/>
          <p:nvPr/>
        </p:nvCxnSpPr>
        <p:spPr>
          <a:xfrm>
            <a:off x="5865090" y="3534686"/>
            <a:ext cx="0" cy="1188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C1B4C4-EB11-2802-77E2-9F67D31D7275}"/>
              </a:ext>
            </a:extLst>
          </p:cNvPr>
          <p:cNvCxnSpPr/>
          <p:nvPr/>
        </p:nvCxnSpPr>
        <p:spPr>
          <a:xfrm>
            <a:off x="5865090" y="5075620"/>
            <a:ext cx="0" cy="900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F9FAB2-C956-68F1-567F-1C3305F7465F}"/>
              </a:ext>
            </a:extLst>
          </p:cNvPr>
          <p:cNvSpPr txBox="1"/>
          <p:nvPr/>
        </p:nvSpPr>
        <p:spPr>
          <a:xfrm>
            <a:off x="3622193" y="1787220"/>
            <a:ext cx="7766327" cy="1594032"/>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9FDEDE22-CA78-A76C-5B31-382DDA8EE0CB}"/>
              </a:ext>
            </a:extLst>
          </p:cNvPr>
          <p:cNvSpPr txBox="1"/>
          <p:nvPr/>
        </p:nvSpPr>
        <p:spPr>
          <a:xfrm>
            <a:off x="3622193" y="3381252"/>
            <a:ext cx="7766327" cy="1594032"/>
          </a:xfrm>
          <a:prstGeom prst="rect">
            <a:avLst/>
          </a:prstGeom>
          <a:solidFill>
            <a:schemeClr val="bg1"/>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F03B3D9A-1FCB-C3B9-9813-FD78275CFFB1}"/>
              </a:ext>
            </a:extLst>
          </p:cNvPr>
          <p:cNvSpPr txBox="1"/>
          <p:nvPr/>
        </p:nvSpPr>
        <p:spPr>
          <a:xfrm>
            <a:off x="3622193" y="4728604"/>
            <a:ext cx="7766327" cy="15940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3892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60E1B3-CA7B-5BEE-F631-E7DC00218E75}"/>
              </a:ext>
            </a:extLst>
          </p:cNvPr>
          <p:cNvSpPr>
            <a:spLocks noGrp="1"/>
          </p:cNvSpPr>
          <p:nvPr>
            <p:ph type="title"/>
          </p:nvPr>
        </p:nvSpPr>
        <p:spPr/>
        <p:txBody>
          <a:bodyPr/>
          <a:lstStyle/>
          <a:p>
            <a:r>
              <a:rPr lang="en-GB" dirty="0"/>
              <a:t>A mixed picture </a:t>
            </a:r>
          </a:p>
        </p:txBody>
      </p:sp>
      <p:sp>
        <p:nvSpPr>
          <p:cNvPr id="4" name="Footer Placeholder 3">
            <a:extLst>
              <a:ext uri="{FF2B5EF4-FFF2-40B4-BE49-F238E27FC236}">
                <a16:creationId xmlns:a16="http://schemas.microsoft.com/office/drawing/2014/main" id="{D0904330-CA78-41D1-9A87-6E9DB2345E86}"/>
              </a:ext>
            </a:extLst>
          </p:cNvPr>
          <p:cNvSpPr>
            <a:spLocks noGrp="1"/>
          </p:cNvSpPr>
          <p:nvPr>
            <p:ph type="ftr" sz="quarter" idx="11"/>
          </p:nvPr>
        </p:nvSpPr>
        <p:spPr/>
        <p:txBody>
          <a:bodyPr/>
          <a:lstStyle/>
          <a:p>
            <a:fld id="{A06387B2-7A61-DC40-A17B-3BFC5FA5102E}" type="slidenum">
              <a:rPr lang="en-GB" smtClean="0"/>
              <a:pPr/>
              <a:t>47</a:t>
            </a:fld>
            <a:endParaRPr lang="en-GB" dirty="0"/>
          </a:p>
        </p:txBody>
      </p:sp>
      <p:graphicFrame>
        <p:nvGraphicFramePr>
          <p:cNvPr id="17" name="Table 9">
            <a:extLst>
              <a:ext uri="{FF2B5EF4-FFF2-40B4-BE49-F238E27FC236}">
                <a16:creationId xmlns:a16="http://schemas.microsoft.com/office/drawing/2014/main" id="{8ECD475F-8FD2-E3EC-00F7-6D1336ECA4A4}"/>
              </a:ext>
            </a:extLst>
          </p:cNvPr>
          <p:cNvGraphicFramePr>
            <a:graphicFrameLocks/>
          </p:cNvGraphicFramePr>
          <p:nvPr>
            <p:extLst>
              <p:ext uri="{D42A27DB-BD31-4B8C-83A1-F6EECF244321}">
                <p14:modId xmlns:p14="http://schemas.microsoft.com/office/powerpoint/2010/main" val="2958620593"/>
              </p:ext>
            </p:extLst>
          </p:nvPr>
        </p:nvGraphicFramePr>
        <p:xfrm>
          <a:off x="4631156" y="1808163"/>
          <a:ext cx="7064133" cy="3020602"/>
        </p:xfrm>
        <a:graphic>
          <a:graphicData uri="http://schemas.openxmlformats.org/drawingml/2006/table">
            <a:tbl>
              <a:tblPr firstRow="1" bandRow="1">
                <a:tableStyleId>{16D9F66E-5EB9-4882-86FB-DCBF35E3C3E4}</a:tableStyleId>
              </a:tblPr>
              <a:tblGrid>
                <a:gridCol w="2231176">
                  <a:extLst>
                    <a:ext uri="{9D8B030D-6E8A-4147-A177-3AD203B41FA5}">
                      <a16:colId xmlns:a16="http://schemas.microsoft.com/office/drawing/2014/main" val="932644914"/>
                    </a:ext>
                  </a:extLst>
                </a:gridCol>
                <a:gridCol w="4832957">
                  <a:extLst>
                    <a:ext uri="{9D8B030D-6E8A-4147-A177-3AD203B41FA5}">
                      <a16:colId xmlns:a16="http://schemas.microsoft.com/office/drawing/2014/main" val="3782742553"/>
                    </a:ext>
                  </a:extLst>
                </a:gridCol>
              </a:tblGrid>
              <a:tr h="795997">
                <a:tc>
                  <a:txBody>
                    <a:bodyPr/>
                    <a:lstStyle/>
                    <a:p>
                      <a:pPr algn="l"/>
                      <a:r>
                        <a:rPr lang="en-GB" sz="1600" b="1" dirty="0">
                          <a:solidFill>
                            <a:schemeClr val="tx1"/>
                          </a:solidFill>
                          <a:latin typeface="Century Gothic" panose="020B0502020202020204" pitchFamily="34" charset="0"/>
                        </a:rPr>
                        <a:t>Solution area</a:t>
                      </a:r>
                      <a:endParaRPr lang="en-GB" sz="1600" b="1" i="0" dirty="0">
                        <a:solidFill>
                          <a:schemeClr val="tx1"/>
                        </a:solidFill>
                        <a:latin typeface="Century Gothic" panose="020B0502020202020204" pitchFamily="34" charset="0"/>
                      </a:endParaRPr>
                    </a:p>
                  </a:txBody>
                  <a:tcPr anchor="b"/>
                </a:tc>
                <a:tc>
                  <a:txBody>
                    <a:bodyPr/>
                    <a:lstStyle/>
                    <a:p>
                      <a:r>
                        <a:rPr lang="en-GB" sz="1600" b="1" dirty="0">
                          <a:solidFill>
                            <a:schemeClr val="tx1"/>
                          </a:solidFill>
                          <a:latin typeface="Century Gothic" panose="020B0502020202020204" pitchFamily="34" charset="0"/>
                        </a:rPr>
                        <a:t>Top performing measure </a:t>
                      </a:r>
                      <a:endParaRPr lang="en-GB" sz="1600" b="1" i="0" dirty="0">
                        <a:solidFill>
                          <a:schemeClr val="tx1"/>
                        </a:solidFill>
                        <a:latin typeface="Century Gothic" panose="020B0502020202020204" pitchFamily="34" charset="0"/>
                      </a:endParaRPr>
                    </a:p>
                  </a:txBody>
                  <a:tcPr anchor="b"/>
                </a:tc>
                <a:extLst>
                  <a:ext uri="{0D108BD9-81ED-4DB2-BD59-A6C34878D82A}">
                    <a16:rowId xmlns:a16="http://schemas.microsoft.com/office/drawing/2014/main" val="2546287282"/>
                  </a:ext>
                </a:extLst>
              </a:tr>
              <a:tr h="2224605">
                <a:tc>
                  <a:txBody>
                    <a:bodyPr/>
                    <a:lstStyle/>
                    <a:p>
                      <a:pPr algn="l"/>
                      <a:r>
                        <a:rPr lang="en-GB" sz="1400" b="1" dirty="0">
                          <a:solidFill>
                            <a:schemeClr val="accent4"/>
                          </a:solidFill>
                          <a:latin typeface="Century Gothic" panose="020B0502020202020204" pitchFamily="34" charset="0"/>
                        </a:rPr>
                        <a:t>Health policy </a:t>
                      </a:r>
                    </a:p>
                  </a:txBody>
                  <a:tcPr anchor="ctr"/>
                </a:tc>
                <a:tc>
                  <a:txBody>
                    <a:bodyPr/>
                    <a:lstStyle/>
                    <a:p>
                      <a:pPr marL="0" algn="l" defTabSz="914400" rtl="0" eaLnBrk="1" latinLnBrk="0" hangingPunct="1"/>
                      <a:r>
                        <a:rPr lang="en-GB" sz="1300" b="0" kern="1200" dirty="0">
                          <a:solidFill>
                            <a:schemeClr val="tx1"/>
                          </a:solidFill>
                          <a:latin typeface="Century Gothic" panose="020B0502020202020204" pitchFamily="34" charset="0"/>
                        </a:rPr>
                        <a:t>3 measures perform fairly in line: </a:t>
                      </a:r>
                    </a:p>
                    <a:p>
                      <a:pPr marL="171450" indent="-171450" algn="l" defTabSz="914400" rtl="0" eaLnBrk="1" latinLnBrk="0" hangingPunct="1">
                        <a:lnSpc>
                          <a:spcPct val="150000"/>
                        </a:lnSpc>
                        <a:buFont typeface="Arial" panose="020B0604020202020204" pitchFamily="34" charset="0"/>
                        <a:buChar char="•"/>
                      </a:pPr>
                      <a:r>
                        <a:rPr lang="en-GB" sz="1300" b="1" kern="1200" dirty="0">
                          <a:solidFill>
                            <a:schemeClr val="tx1"/>
                          </a:solidFill>
                          <a:latin typeface="Century Gothic" panose="020B0502020202020204" pitchFamily="34" charset="0"/>
                        </a:rPr>
                        <a:t>Improving everyone’s access to mental health services</a:t>
                      </a:r>
                    </a:p>
                    <a:p>
                      <a:pPr marL="171450" indent="-171450" algn="l" defTabSz="914400" rtl="0" eaLnBrk="1" latinLnBrk="0" hangingPunct="1">
                        <a:lnSpc>
                          <a:spcPct val="150000"/>
                        </a:lnSpc>
                        <a:buFont typeface="Arial" panose="020B0604020202020204" pitchFamily="34" charset="0"/>
                        <a:buChar char="•"/>
                      </a:pPr>
                      <a:r>
                        <a:rPr lang="en-GB" sz="1300" b="1" kern="1200" dirty="0">
                          <a:solidFill>
                            <a:schemeClr val="tx1"/>
                          </a:solidFill>
                          <a:latin typeface="Century Gothic" panose="020B0502020202020204" pitchFamily="34" charset="0"/>
                        </a:rPr>
                        <a:t>Improving everyone's access to affordable nutritious food</a:t>
                      </a:r>
                    </a:p>
                    <a:p>
                      <a:pPr marL="171450" indent="-171450" algn="l" defTabSz="914400" rtl="0" eaLnBrk="1" latinLnBrk="0" hangingPunct="1">
                        <a:lnSpc>
                          <a:spcPct val="150000"/>
                        </a:lnSpc>
                        <a:buFont typeface="Arial" panose="020B0604020202020204" pitchFamily="34" charset="0"/>
                        <a:buChar char="•"/>
                      </a:pPr>
                      <a:r>
                        <a:rPr lang="en-GB" sz="1300" b="1" kern="1200" dirty="0">
                          <a:solidFill>
                            <a:schemeClr val="tx1"/>
                          </a:solidFill>
                          <a:latin typeface="Century Gothic" panose="020B0502020202020204" pitchFamily="34" charset="0"/>
                        </a:rPr>
                        <a:t>Stronger social care services</a:t>
                      </a:r>
                      <a:endParaRPr lang="en-GB" sz="1300" b="1" kern="1200" dirty="0">
                        <a:solidFill>
                          <a:schemeClr val="tx1"/>
                        </a:solidFill>
                        <a:latin typeface="Century Gothic" panose="020B0502020202020204" pitchFamily="34" charset="0"/>
                        <a:ea typeface="+mn-ea"/>
                        <a:cs typeface="+mn-cs"/>
                      </a:endParaRPr>
                    </a:p>
                  </a:txBody>
                  <a:tcPr anchor="ctr"/>
                </a:tc>
                <a:extLst>
                  <a:ext uri="{0D108BD9-81ED-4DB2-BD59-A6C34878D82A}">
                    <a16:rowId xmlns:a16="http://schemas.microsoft.com/office/drawing/2014/main" val="1326854452"/>
                  </a:ext>
                </a:extLst>
              </a:tr>
            </a:tbl>
          </a:graphicData>
        </a:graphic>
      </p:graphicFrame>
      <p:cxnSp>
        <p:nvCxnSpPr>
          <p:cNvPr id="2" name="Straight Connector 1">
            <a:extLst>
              <a:ext uri="{FF2B5EF4-FFF2-40B4-BE49-F238E27FC236}">
                <a16:creationId xmlns:a16="http://schemas.microsoft.com/office/drawing/2014/main" id="{DDB9FBBD-ABDD-51B5-D5E6-C3AE21B49285}"/>
              </a:ext>
            </a:extLst>
          </p:cNvPr>
          <p:cNvCxnSpPr/>
          <p:nvPr/>
        </p:nvCxnSpPr>
        <p:spPr>
          <a:xfrm>
            <a:off x="6383352" y="3067752"/>
            <a:ext cx="0" cy="1260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F3A175C-3E27-4543-C6CE-C969F211891D}"/>
              </a:ext>
            </a:extLst>
          </p:cNvPr>
          <p:cNvSpPr txBox="1"/>
          <p:nvPr/>
        </p:nvSpPr>
        <p:spPr>
          <a:xfrm>
            <a:off x="4152771" y="3069665"/>
            <a:ext cx="7766327" cy="15940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82066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21C7C5-448B-43EF-93DE-504ED3EA17A7}"/>
              </a:ext>
            </a:extLst>
          </p:cNvPr>
          <p:cNvSpPr>
            <a:spLocks noGrp="1"/>
          </p:cNvSpPr>
          <p:nvPr>
            <p:ph type="title"/>
          </p:nvPr>
        </p:nvSpPr>
        <p:spPr/>
        <p:txBody>
          <a:bodyPr>
            <a:normAutofit/>
          </a:bodyPr>
          <a:lstStyle/>
          <a:p>
            <a:br>
              <a:rPr lang="en-GB" sz="2800" dirty="0"/>
            </a:br>
            <a:r>
              <a:rPr lang="en-GB" sz="2800" b="1" dirty="0"/>
              <a:t>4 key take outs </a:t>
            </a:r>
          </a:p>
        </p:txBody>
      </p:sp>
      <p:sp>
        <p:nvSpPr>
          <p:cNvPr id="19" name="Rectangle 18">
            <a:extLst>
              <a:ext uri="{FF2B5EF4-FFF2-40B4-BE49-F238E27FC236}">
                <a16:creationId xmlns:a16="http://schemas.microsoft.com/office/drawing/2014/main" id="{D270AF0E-3316-40BD-A5AE-E627886ECC7E}"/>
              </a:ext>
            </a:extLst>
          </p:cNvPr>
          <p:cNvSpPr/>
          <p:nvPr/>
        </p:nvSpPr>
        <p:spPr>
          <a:xfrm>
            <a:off x="5301448" y="5139026"/>
            <a:ext cx="5715000" cy="10080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Century Gothic" panose="020B0502020202020204" pitchFamily="34" charset="0"/>
              </a:rPr>
              <a:t>There are however some measures that perform better than others in some of the key areas, particularly when it comes to using the tax system, equality policy and housing policy </a:t>
            </a:r>
          </a:p>
        </p:txBody>
      </p:sp>
      <p:sp>
        <p:nvSpPr>
          <p:cNvPr id="26" name="TextBox 25">
            <a:extLst>
              <a:ext uri="{FF2B5EF4-FFF2-40B4-BE49-F238E27FC236}">
                <a16:creationId xmlns:a16="http://schemas.microsoft.com/office/drawing/2014/main" id="{F035E272-7B78-4B06-B299-6AAD39709A5D}"/>
              </a:ext>
            </a:extLst>
          </p:cNvPr>
          <p:cNvSpPr txBox="1"/>
          <p:nvPr/>
        </p:nvSpPr>
        <p:spPr>
          <a:xfrm>
            <a:off x="4345119" y="1527237"/>
            <a:ext cx="669852" cy="553998"/>
          </a:xfrm>
          <a:prstGeom prst="rect">
            <a:avLst/>
          </a:prstGeom>
          <a:noFill/>
        </p:spPr>
        <p:txBody>
          <a:bodyPr wrap="square" rtlCol="0">
            <a:spAutoFit/>
          </a:bodyPr>
          <a:lstStyle/>
          <a:p>
            <a:pPr algn="r"/>
            <a:r>
              <a:rPr lang="en-GB" sz="3000" b="1" dirty="0">
                <a:solidFill>
                  <a:schemeClr val="accent4"/>
                </a:solidFill>
                <a:latin typeface="Century Gothic" panose="020B0502020202020204" pitchFamily="34" charset="0"/>
              </a:rPr>
              <a:t>1</a:t>
            </a:r>
          </a:p>
        </p:txBody>
      </p:sp>
      <p:sp>
        <p:nvSpPr>
          <p:cNvPr id="27" name="TextBox 26">
            <a:extLst>
              <a:ext uri="{FF2B5EF4-FFF2-40B4-BE49-F238E27FC236}">
                <a16:creationId xmlns:a16="http://schemas.microsoft.com/office/drawing/2014/main" id="{6674CEE6-92B7-4B25-AB40-CFC2A0748ABB}"/>
              </a:ext>
            </a:extLst>
          </p:cNvPr>
          <p:cNvSpPr txBox="1"/>
          <p:nvPr/>
        </p:nvSpPr>
        <p:spPr>
          <a:xfrm>
            <a:off x="4342671" y="4025632"/>
            <a:ext cx="669852" cy="553998"/>
          </a:xfrm>
          <a:prstGeom prst="rect">
            <a:avLst/>
          </a:prstGeom>
          <a:noFill/>
        </p:spPr>
        <p:txBody>
          <a:bodyPr wrap="square" rtlCol="0">
            <a:spAutoFit/>
          </a:bodyPr>
          <a:lstStyle/>
          <a:p>
            <a:pPr algn="r"/>
            <a:r>
              <a:rPr lang="en-GB" sz="3000" b="1" dirty="0">
                <a:solidFill>
                  <a:schemeClr val="accent4"/>
                </a:solidFill>
                <a:latin typeface="Century Gothic" panose="020B0502020202020204" pitchFamily="34" charset="0"/>
              </a:rPr>
              <a:t>3</a:t>
            </a:r>
          </a:p>
        </p:txBody>
      </p:sp>
      <p:sp>
        <p:nvSpPr>
          <p:cNvPr id="28" name="TextBox 27">
            <a:extLst>
              <a:ext uri="{FF2B5EF4-FFF2-40B4-BE49-F238E27FC236}">
                <a16:creationId xmlns:a16="http://schemas.microsoft.com/office/drawing/2014/main" id="{0F8A9D16-2DA3-4995-8379-0C390E169449}"/>
              </a:ext>
            </a:extLst>
          </p:cNvPr>
          <p:cNvSpPr txBox="1"/>
          <p:nvPr/>
        </p:nvSpPr>
        <p:spPr>
          <a:xfrm>
            <a:off x="4356894" y="2687145"/>
            <a:ext cx="669852" cy="553998"/>
          </a:xfrm>
          <a:prstGeom prst="rect">
            <a:avLst/>
          </a:prstGeom>
          <a:noFill/>
        </p:spPr>
        <p:txBody>
          <a:bodyPr wrap="square" rtlCol="0">
            <a:spAutoFit/>
          </a:bodyPr>
          <a:lstStyle/>
          <a:p>
            <a:pPr algn="r"/>
            <a:r>
              <a:rPr lang="en-GB" sz="3000" b="1" dirty="0">
                <a:solidFill>
                  <a:schemeClr val="accent4"/>
                </a:solidFill>
                <a:latin typeface="Century Gothic" panose="020B0502020202020204" pitchFamily="34" charset="0"/>
              </a:rPr>
              <a:t>2</a:t>
            </a:r>
          </a:p>
        </p:txBody>
      </p:sp>
      <p:sp>
        <p:nvSpPr>
          <p:cNvPr id="29" name="TextBox 28">
            <a:extLst>
              <a:ext uri="{FF2B5EF4-FFF2-40B4-BE49-F238E27FC236}">
                <a16:creationId xmlns:a16="http://schemas.microsoft.com/office/drawing/2014/main" id="{4F9EFE05-497A-417B-9F1C-ADD8ABE4E748}"/>
              </a:ext>
            </a:extLst>
          </p:cNvPr>
          <p:cNvSpPr txBox="1"/>
          <p:nvPr/>
        </p:nvSpPr>
        <p:spPr>
          <a:xfrm>
            <a:off x="4342671" y="5330763"/>
            <a:ext cx="669852" cy="553998"/>
          </a:xfrm>
          <a:prstGeom prst="rect">
            <a:avLst/>
          </a:prstGeom>
          <a:noFill/>
        </p:spPr>
        <p:txBody>
          <a:bodyPr wrap="square" rtlCol="0">
            <a:spAutoFit/>
          </a:bodyPr>
          <a:lstStyle/>
          <a:p>
            <a:pPr algn="r"/>
            <a:r>
              <a:rPr lang="en-GB" sz="3000" b="1" dirty="0">
                <a:solidFill>
                  <a:schemeClr val="accent4"/>
                </a:solidFill>
                <a:latin typeface="Century Gothic" panose="020B0502020202020204" pitchFamily="34" charset="0"/>
              </a:rPr>
              <a:t>4</a:t>
            </a:r>
          </a:p>
        </p:txBody>
      </p:sp>
      <p:grpSp>
        <p:nvGrpSpPr>
          <p:cNvPr id="9" name="Group 8">
            <a:extLst>
              <a:ext uri="{FF2B5EF4-FFF2-40B4-BE49-F238E27FC236}">
                <a16:creationId xmlns:a16="http://schemas.microsoft.com/office/drawing/2014/main" id="{7784F6C1-4CD0-656C-69A9-D4A3A921CC25}"/>
              </a:ext>
            </a:extLst>
          </p:cNvPr>
          <p:cNvGrpSpPr/>
          <p:nvPr/>
        </p:nvGrpSpPr>
        <p:grpSpPr>
          <a:xfrm>
            <a:off x="5311254" y="1358163"/>
            <a:ext cx="5741290" cy="900000"/>
            <a:chOff x="5311254" y="1796902"/>
            <a:chExt cx="5741290" cy="900000"/>
          </a:xfrm>
        </p:grpSpPr>
        <p:sp>
          <p:nvSpPr>
            <p:cNvPr id="16" name="Rectangle 15">
              <a:extLst>
                <a:ext uri="{FF2B5EF4-FFF2-40B4-BE49-F238E27FC236}">
                  <a16:creationId xmlns:a16="http://schemas.microsoft.com/office/drawing/2014/main" id="{2CF8D2E1-7ECE-4E43-9015-C4C2A261E4F1}"/>
                </a:ext>
              </a:extLst>
            </p:cNvPr>
            <p:cNvSpPr/>
            <p:nvPr/>
          </p:nvSpPr>
          <p:spPr>
            <a:xfrm>
              <a:off x="5337544" y="1796902"/>
              <a:ext cx="5715000" cy="9000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C125D3-630A-37F5-17F1-3BE42B6F9426}"/>
                </a:ext>
              </a:extLst>
            </p:cNvPr>
            <p:cNvSpPr txBox="1"/>
            <p:nvPr/>
          </p:nvSpPr>
          <p:spPr>
            <a:xfrm>
              <a:off x="5311254" y="1925546"/>
              <a:ext cx="5235388" cy="584775"/>
            </a:xfrm>
            <a:prstGeom prst="rect">
              <a:avLst/>
            </a:prstGeom>
            <a:noFill/>
          </p:spPr>
          <p:txBody>
            <a:bodyPr wrap="square" rtlCol="0">
              <a:spAutoFit/>
            </a:bodyPr>
            <a:lstStyle/>
            <a:p>
              <a:r>
                <a:rPr lang="en-GB" sz="1600" dirty="0">
                  <a:latin typeface="Century Gothic" panose="020B0502020202020204" pitchFamily="34" charset="0"/>
                </a:rPr>
                <a:t>The public are concerned about inequality and think it is growing bigger </a:t>
              </a:r>
            </a:p>
          </p:txBody>
        </p:sp>
      </p:grpSp>
      <p:grpSp>
        <p:nvGrpSpPr>
          <p:cNvPr id="11" name="Group 10">
            <a:extLst>
              <a:ext uri="{FF2B5EF4-FFF2-40B4-BE49-F238E27FC236}">
                <a16:creationId xmlns:a16="http://schemas.microsoft.com/office/drawing/2014/main" id="{41968784-87EB-EB4F-734E-71A50ABD6F62}"/>
              </a:ext>
            </a:extLst>
          </p:cNvPr>
          <p:cNvGrpSpPr/>
          <p:nvPr/>
        </p:nvGrpSpPr>
        <p:grpSpPr>
          <a:xfrm>
            <a:off x="5337543" y="2538284"/>
            <a:ext cx="5715001" cy="1008000"/>
            <a:chOff x="5337543" y="2638134"/>
            <a:chExt cx="5715001" cy="1008000"/>
          </a:xfrm>
        </p:grpSpPr>
        <p:sp>
          <p:nvSpPr>
            <p:cNvPr id="17" name="Rectangle 16">
              <a:extLst>
                <a:ext uri="{FF2B5EF4-FFF2-40B4-BE49-F238E27FC236}">
                  <a16:creationId xmlns:a16="http://schemas.microsoft.com/office/drawing/2014/main" id="{9957034A-AF72-4AF9-8884-30D2BC702774}"/>
                </a:ext>
              </a:extLst>
            </p:cNvPr>
            <p:cNvSpPr/>
            <p:nvPr/>
          </p:nvSpPr>
          <p:spPr>
            <a:xfrm>
              <a:off x="5337544" y="2638134"/>
              <a:ext cx="5715000" cy="10080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F787A3-E1D5-9B09-EA65-C89954DA4665}"/>
                </a:ext>
              </a:extLst>
            </p:cNvPr>
            <p:cNvSpPr txBox="1"/>
            <p:nvPr/>
          </p:nvSpPr>
          <p:spPr>
            <a:xfrm>
              <a:off x="5337543" y="2763899"/>
              <a:ext cx="5503391" cy="830997"/>
            </a:xfrm>
            <a:prstGeom prst="rect">
              <a:avLst/>
            </a:prstGeom>
            <a:noFill/>
          </p:spPr>
          <p:txBody>
            <a:bodyPr wrap="square" rtlCol="0">
              <a:spAutoFit/>
            </a:bodyPr>
            <a:lstStyle/>
            <a:p>
              <a:r>
                <a:rPr lang="en-GB" sz="1600" dirty="0">
                  <a:latin typeface="Century Gothic" panose="020B0502020202020204" pitchFamily="34" charset="0"/>
                </a:rPr>
                <a:t>The public believe the super-rich hold the most power in society; their biggest concern about rising inequality is the super-rich unfairly influencing policy </a:t>
              </a:r>
            </a:p>
          </p:txBody>
        </p:sp>
      </p:grpSp>
      <p:grpSp>
        <p:nvGrpSpPr>
          <p:cNvPr id="31" name="Group 30">
            <a:extLst>
              <a:ext uri="{FF2B5EF4-FFF2-40B4-BE49-F238E27FC236}">
                <a16:creationId xmlns:a16="http://schemas.microsoft.com/office/drawing/2014/main" id="{BA38D7B6-1ECE-04DE-2D86-EE0AA6897F18}"/>
              </a:ext>
            </a:extLst>
          </p:cNvPr>
          <p:cNvGrpSpPr/>
          <p:nvPr/>
        </p:nvGrpSpPr>
        <p:grpSpPr>
          <a:xfrm>
            <a:off x="5309347" y="3850904"/>
            <a:ext cx="5715000" cy="1008000"/>
            <a:chOff x="5309347" y="3685757"/>
            <a:chExt cx="5715000" cy="1008000"/>
          </a:xfrm>
        </p:grpSpPr>
        <p:sp>
          <p:nvSpPr>
            <p:cNvPr id="18" name="Rectangle 17">
              <a:extLst>
                <a:ext uri="{FF2B5EF4-FFF2-40B4-BE49-F238E27FC236}">
                  <a16:creationId xmlns:a16="http://schemas.microsoft.com/office/drawing/2014/main" id="{CCB6CBDC-E625-4890-8645-9C104A5C4F2B}"/>
                </a:ext>
              </a:extLst>
            </p:cNvPr>
            <p:cNvSpPr/>
            <p:nvPr/>
          </p:nvSpPr>
          <p:spPr>
            <a:xfrm>
              <a:off x="5309347" y="3685757"/>
              <a:ext cx="5715000" cy="10080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EB8203BF-6727-90BA-BF07-208D58242FAE}"/>
                </a:ext>
              </a:extLst>
            </p:cNvPr>
            <p:cNvSpPr txBox="1"/>
            <p:nvPr/>
          </p:nvSpPr>
          <p:spPr>
            <a:xfrm>
              <a:off x="5337544" y="3897369"/>
              <a:ext cx="5503391" cy="584775"/>
            </a:xfrm>
            <a:prstGeom prst="rect">
              <a:avLst/>
            </a:prstGeom>
            <a:noFill/>
          </p:spPr>
          <p:txBody>
            <a:bodyPr wrap="square" rtlCol="0">
              <a:spAutoFit/>
            </a:bodyPr>
            <a:lstStyle/>
            <a:p>
              <a:r>
                <a:rPr lang="en-GB" sz="1600" dirty="0">
                  <a:latin typeface="Century Gothic" panose="020B0502020202020204" pitchFamily="34" charset="0"/>
                </a:rPr>
                <a:t>The public do not have one clear cut broad solution to focus on to reduce inequality </a:t>
              </a:r>
            </a:p>
          </p:txBody>
        </p:sp>
      </p:grpSp>
    </p:spTree>
    <p:extLst>
      <p:ext uri="{BB962C8B-B14F-4D97-AF65-F5344CB8AC3E}">
        <p14:creationId xmlns:p14="http://schemas.microsoft.com/office/powerpoint/2010/main" val="34801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bldP spid="27" grpId="0"/>
      <p:bldP spid="28" grpId="0"/>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F523B4-89A7-FE1E-D5EA-628CB08EEBB1}"/>
              </a:ext>
            </a:extLst>
          </p:cNvPr>
          <p:cNvSpPr/>
          <p:nvPr/>
        </p:nvSpPr>
        <p:spPr>
          <a:xfrm>
            <a:off x="0" y="0"/>
            <a:ext cx="12192000" cy="9671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613C0-9A00-F844-A271-576609704E51}"/>
              </a:ext>
            </a:extLst>
          </p:cNvPr>
          <p:cNvSpPr>
            <a:spLocks noGrp="1"/>
          </p:cNvSpPr>
          <p:nvPr>
            <p:ph type="title"/>
          </p:nvPr>
        </p:nvSpPr>
        <p:spPr>
          <a:xfrm>
            <a:off x="740569" y="1294308"/>
            <a:ext cx="9075650" cy="2519780"/>
          </a:xfrm>
        </p:spPr>
        <p:txBody>
          <a:bodyPr lIns="91440" tIns="45720" rIns="91440" bIns="45720" anchor="ctr">
            <a:normAutofit/>
          </a:bodyPr>
          <a:lstStyle/>
          <a:p>
            <a:pPr algn="l"/>
            <a:r>
              <a:rPr lang="en-GB" sz="5400" dirty="0"/>
              <a:t>Towards the Manifestos: </a:t>
            </a:r>
            <a:br>
              <a:rPr lang="en-GB" sz="5400" dirty="0"/>
            </a:br>
            <a:r>
              <a:rPr lang="en-GB" sz="5400" dirty="0"/>
              <a:t>Common ground?</a:t>
            </a:r>
          </a:p>
        </p:txBody>
      </p:sp>
      <p:sp>
        <p:nvSpPr>
          <p:cNvPr id="3" name="Rectangle 2">
            <a:extLst>
              <a:ext uri="{FF2B5EF4-FFF2-40B4-BE49-F238E27FC236}">
                <a16:creationId xmlns:a16="http://schemas.microsoft.com/office/drawing/2014/main" id="{F031E0F5-CE22-05DA-FCFB-E8E19CB82CF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Fairness Foundation">
            <a:extLst>
              <a:ext uri="{FF2B5EF4-FFF2-40B4-BE49-F238E27FC236}">
                <a16:creationId xmlns:a16="http://schemas.microsoft.com/office/drawing/2014/main" id="{6DB875A6-3222-14CC-607D-EDFBFFF48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font, graphics, graphic design&#10;&#10;Description automatically generated">
            <a:extLst>
              <a:ext uri="{FF2B5EF4-FFF2-40B4-BE49-F238E27FC236}">
                <a16:creationId xmlns:a16="http://schemas.microsoft.com/office/drawing/2014/main" id="{F7340A18-ADE3-D39C-3BB5-400AD8244690}"/>
              </a:ext>
            </a:extLst>
          </p:cNvPr>
          <p:cNvPicPr>
            <a:picLocks noChangeAspect="1"/>
          </p:cNvPicPr>
          <p:nvPr/>
        </p:nvPicPr>
        <p:blipFill>
          <a:blip r:embed="rId3"/>
          <a:stretch>
            <a:fillRect/>
          </a:stretch>
        </p:blipFill>
        <p:spPr>
          <a:xfrm>
            <a:off x="9672790" y="173294"/>
            <a:ext cx="1706376" cy="619128"/>
          </a:xfrm>
          <a:prstGeom prst="rect">
            <a:avLst/>
          </a:prstGeom>
        </p:spPr>
      </p:pic>
      <p:pic>
        <p:nvPicPr>
          <p:cNvPr id="9" name="Picture 8" descr="A close-up of a logo&#10;&#10;Description automatically generated with low confidence">
            <a:extLst>
              <a:ext uri="{FF2B5EF4-FFF2-40B4-BE49-F238E27FC236}">
                <a16:creationId xmlns:a16="http://schemas.microsoft.com/office/drawing/2014/main" id="{B84B6179-2C8A-532D-B7E3-9FBDF56C27F7}"/>
              </a:ext>
            </a:extLst>
          </p:cNvPr>
          <p:cNvPicPr>
            <a:picLocks noChangeAspect="1"/>
          </p:cNvPicPr>
          <p:nvPr/>
        </p:nvPicPr>
        <p:blipFill>
          <a:blip r:embed="rId4">
            <a:clrChange>
              <a:clrFrom>
                <a:srgbClr val="F3F3F3"/>
              </a:clrFrom>
              <a:clrTo>
                <a:srgbClr val="F3F3F3">
                  <a:alpha val="0"/>
                </a:srgbClr>
              </a:clrTo>
            </a:clrChange>
            <a:grayscl/>
            <a:extLst>
              <a:ext uri="{BEBA8EAE-BF5A-486C-A8C5-ECC9F3942E4B}">
                <a14:imgProps xmlns:a14="http://schemas.microsoft.com/office/drawing/2010/main">
                  <a14:imgLayer r:embed="rId5">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10" name="TextBox 9">
            <a:extLst>
              <a:ext uri="{FF2B5EF4-FFF2-40B4-BE49-F238E27FC236}">
                <a16:creationId xmlns:a16="http://schemas.microsoft.com/office/drawing/2014/main" id="{AEFFA9BF-02FD-8E2E-8D48-2546334D911D}"/>
              </a:ext>
            </a:extLst>
          </p:cNvPr>
          <p:cNvSpPr txBox="1"/>
          <p:nvPr/>
        </p:nvSpPr>
        <p:spPr>
          <a:xfrm>
            <a:off x="4401442" y="4832042"/>
            <a:ext cx="3289382"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Bobby Duffy</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The Policy Institute, </a:t>
            </a:r>
            <a:br>
              <a:rPr lang="en-US" dirty="0">
                <a:solidFill>
                  <a:schemeClr val="bg1"/>
                </a:solidFill>
                <a:latin typeface="KingsBureauGrot FiveOne" panose="02000506040000020004" pitchFamily="2" charset="0"/>
              </a:rPr>
            </a:br>
            <a:r>
              <a:rPr lang="en-US" dirty="0">
                <a:solidFill>
                  <a:schemeClr val="bg1"/>
                </a:solidFill>
                <a:latin typeface="KingsBureauGrot FiveOne" panose="02000506040000020004" pitchFamily="2" charset="0"/>
              </a:rPr>
              <a:t>King’s College London</a:t>
            </a:r>
          </a:p>
        </p:txBody>
      </p:sp>
      <p:pic>
        <p:nvPicPr>
          <p:cNvPr id="11" name="Picture 10" descr="A person in a suit and tie&#10;&#10;Description automatically generated">
            <a:extLst>
              <a:ext uri="{FF2B5EF4-FFF2-40B4-BE49-F238E27FC236}">
                <a16:creationId xmlns:a16="http://schemas.microsoft.com/office/drawing/2014/main" id="{8D2C57E0-27BB-6E73-6CB1-B692D59E3277}"/>
              </a:ext>
            </a:extLst>
          </p:cNvPr>
          <p:cNvPicPr>
            <a:picLocks noChangeAspect="1"/>
          </p:cNvPicPr>
          <p:nvPr/>
        </p:nvPicPr>
        <p:blipFill rotWithShape="1">
          <a:blip r:embed="rId6"/>
          <a:srcRect l="24031" t="2176" r="31860" b="19629"/>
          <a:stretch/>
        </p:blipFill>
        <p:spPr>
          <a:xfrm>
            <a:off x="5313678" y="3217705"/>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4" name="TextBox 3">
            <a:extLst>
              <a:ext uri="{FF2B5EF4-FFF2-40B4-BE49-F238E27FC236}">
                <a16:creationId xmlns:a16="http://schemas.microsoft.com/office/drawing/2014/main" id="{040CEFD2-DBCA-387B-B987-FF39A5C12645}"/>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333279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31A85-AD1D-775B-4F50-6EEFC74078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0443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The perception of power sitting with the very wealthy seems to be a shift from 2018…</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20255" y="1108567"/>
            <a:ext cx="6015291" cy="617428"/>
          </a:xfrm>
        </p:spPr>
        <p:txBody>
          <a:bodyPr/>
          <a:lstStyle/>
          <a:p>
            <a:r>
              <a:rPr lang="en-GB" sz="1200" b="1" dirty="0">
                <a:solidFill>
                  <a:srgbClr val="0A2D50"/>
                </a:solidFill>
                <a:latin typeface="KingsBureauGrot ThreeSeven" panose="02000506040000020004" pitchFamily="2" charset="0"/>
              </a:rPr>
              <a:t>2023 survey: </a:t>
            </a:r>
            <a:r>
              <a:rPr lang="en-GB" sz="1200" dirty="0">
                <a:solidFill>
                  <a:srgbClr val="0A2D50"/>
                </a:solidFill>
              </a:rPr>
              <a:t>Today, </a:t>
            </a:r>
            <a:r>
              <a:rPr lang="en-GB" sz="1200" u="sng" dirty="0">
                <a:solidFill>
                  <a:schemeClr val="bg2"/>
                </a:solidFill>
              </a:rPr>
              <a:t>in 2023</a:t>
            </a:r>
            <a:r>
              <a:rPr lang="en-GB" sz="1200" dirty="0">
                <a:solidFill>
                  <a:srgbClr val="0A2D50"/>
                </a:solidFill>
              </a:rPr>
              <a:t>, which of the following groups do you think has the most power? By “power” we mean the capacity or ability to direct or influence the behaviour of others or the course of events. Please rank from 1 to 7 with 1 having the most power and 7 the least. </a:t>
            </a:r>
            <a:br>
              <a:rPr lang="en-GB" sz="1200" dirty="0"/>
            </a:br>
            <a:r>
              <a:rPr lang="en-GB" sz="1200" dirty="0">
                <a:solidFill>
                  <a:srgbClr val="34A989"/>
                </a:solidFill>
              </a:rPr>
              <a:t>(% who rank each as having the most power)</a:t>
            </a:r>
          </a:p>
        </p:txBody>
      </p:sp>
      <p:graphicFrame>
        <p:nvGraphicFramePr>
          <p:cNvPr id="3" name="Chart 2">
            <a:extLst>
              <a:ext uri="{FF2B5EF4-FFF2-40B4-BE49-F238E27FC236}">
                <a16:creationId xmlns:a16="http://schemas.microsoft.com/office/drawing/2014/main" id="{1E1B9EBF-5467-6BF3-A1CA-F8644402B58E}"/>
              </a:ext>
            </a:extLst>
          </p:cNvPr>
          <p:cNvGraphicFramePr/>
          <p:nvPr/>
        </p:nvGraphicFramePr>
        <p:xfrm>
          <a:off x="1883324" y="2017215"/>
          <a:ext cx="8227873" cy="429390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8">
            <a:extLst>
              <a:ext uri="{FF2B5EF4-FFF2-40B4-BE49-F238E27FC236}">
                <a16:creationId xmlns:a16="http://schemas.microsoft.com/office/drawing/2014/main" id="{6204F2B8-FF46-7829-0DDB-363B72163CEF}"/>
              </a:ext>
            </a:extLst>
          </p:cNvPr>
          <p:cNvSpPr txBox="1">
            <a:spLocks/>
          </p:cNvSpPr>
          <p:nvPr/>
        </p:nvSpPr>
        <p:spPr>
          <a:xfrm>
            <a:off x="7717536" y="5777090"/>
            <a:ext cx="3978172" cy="1310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*2018 survey asked about “International </a:t>
            </a:r>
            <a:r>
              <a:rPr kumimoji="0" lang="en-US" sz="1200" b="0" i="0" u="none" strike="noStrike" kern="1200" cap="none" spc="0" normalizeH="0" baseline="0" noProof="0" dirty="0" err="1">
                <a:ln>
                  <a:noFill/>
                </a:ln>
                <a:solidFill>
                  <a:srgbClr val="E4E4E2">
                    <a:lumMod val="75000"/>
                  </a:srgbClr>
                </a:solidFill>
                <a:effectLst/>
                <a:uLnTx/>
                <a:uFillTx/>
                <a:latin typeface="KingsBureauGrot FiveOne" panose="02000506040000020004" pitchFamily="2" charset="0"/>
                <a:ea typeface="+mn-ea"/>
                <a:cs typeface="+mn-cs"/>
              </a:rPr>
              <a:t>organisations</a:t>
            </a: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 e.g. the EU, G7 </a:t>
            </a:r>
            <a:r>
              <a:rPr kumimoji="0" lang="en-US" sz="1200" b="0" i="0" u="none" strike="noStrike" kern="1200" cap="none" spc="0" normalizeH="0" baseline="0" noProof="0" dirty="0" err="1">
                <a:ln>
                  <a:noFill/>
                </a:ln>
                <a:solidFill>
                  <a:srgbClr val="E4E4E2">
                    <a:lumMod val="75000"/>
                  </a:srgbClr>
                </a:solidFill>
                <a:effectLst/>
                <a:uLnTx/>
                <a:uFillTx/>
                <a:latin typeface="KingsBureauGrot FiveOne" panose="02000506040000020004" pitchFamily="2" charset="0"/>
                <a:ea typeface="+mn-ea"/>
                <a:cs typeface="+mn-cs"/>
              </a:rPr>
              <a:t>etc</a:t>
            </a: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 </a:t>
            </a:r>
            <a:b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br>
            <a:endPar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Base: 2,000 UK adults aged 18+, surveyed 27 Feb–6 Mar 2023, and 2,007 surveyed 29 March-3 April 2018</a:t>
            </a:r>
          </a:p>
        </p:txBody>
      </p:sp>
      <p:sp>
        <p:nvSpPr>
          <p:cNvPr id="2" name="Text Placeholder 4">
            <a:extLst>
              <a:ext uri="{FF2B5EF4-FFF2-40B4-BE49-F238E27FC236}">
                <a16:creationId xmlns:a16="http://schemas.microsoft.com/office/drawing/2014/main" id="{07516445-EFDE-CF8E-94EE-937094E1440E}"/>
              </a:ext>
            </a:extLst>
          </p:cNvPr>
          <p:cNvSpPr txBox="1">
            <a:spLocks/>
          </p:cNvSpPr>
          <p:nvPr/>
        </p:nvSpPr>
        <p:spPr>
          <a:xfrm>
            <a:off x="6400800" y="1108567"/>
            <a:ext cx="5588000" cy="8730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1"/>
                </a:solidFill>
                <a:latin typeface="KingsBureauGrot FiveOne" panose="02000506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092C50"/>
                </a:solidFill>
                <a:effectLst/>
                <a:uLnTx/>
                <a:uFillTx/>
                <a:latin typeface="KingsBureauGrot ThreeSeven" panose="02000506040000020004" pitchFamily="2" charset="0"/>
                <a:ea typeface="+mn-ea"/>
                <a:cs typeface="+mn-cs"/>
              </a:rPr>
              <a:t>2018 survey: </a:t>
            </a:r>
            <a: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t>Today </a:t>
            </a:r>
            <a:r>
              <a:rPr kumimoji="0" lang="en-GB" sz="1200" b="0" i="0" u="sng" strike="noStrike" kern="1200" cap="none" spc="0" normalizeH="0" baseline="0" noProof="0" dirty="0">
                <a:ln>
                  <a:noFill/>
                </a:ln>
                <a:solidFill>
                  <a:srgbClr val="00B9E1"/>
                </a:solidFill>
                <a:effectLst/>
                <a:uLnTx/>
                <a:uFillTx/>
                <a:latin typeface="KingsBureauGrot FiveOne" panose="02000506040000020004" pitchFamily="2" charset="0"/>
                <a:ea typeface="+mn-ea"/>
                <a:cs typeface="+mn-cs"/>
              </a:rPr>
              <a:t>in 2018</a:t>
            </a:r>
            <a: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t>, which of the following groups do you think has the most power?  By “power” we mean the capacity or ability to direct or influence the behaviour of others or the course of events. </a:t>
            </a:r>
            <a:b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br>
            <a:r>
              <a:rPr kumimoji="0" lang="en-GB" sz="1200" b="0" i="0" u="none" strike="noStrike" kern="1200" cap="none" spc="0" normalizeH="0" baseline="0" noProof="0" dirty="0">
                <a:ln>
                  <a:noFill/>
                </a:ln>
                <a:solidFill>
                  <a:srgbClr val="34A989"/>
                </a:solidFill>
                <a:effectLst/>
                <a:uLnTx/>
                <a:uFillTx/>
                <a:latin typeface="KingsBureauGrot FiveOne" panose="02000506040000020004" pitchFamily="2" charset="0"/>
                <a:ea typeface="+mn-ea"/>
                <a:cs typeface="+mn-cs"/>
              </a:rPr>
              <a:t>(% who select each option)</a:t>
            </a:r>
          </a:p>
        </p:txBody>
      </p:sp>
    </p:spTree>
    <p:extLst>
      <p:ext uri="{BB962C8B-B14F-4D97-AF65-F5344CB8AC3E}">
        <p14:creationId xmlns:p14="http://schemas.microsoft.com/office/powerpoint/2010/main" val="10263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500"/>
                                        <p:tgtEl>
                                          <p:spTgt spid="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2" dur="500"/>
                                        <p:tgtEl>
                                          <p:spTgt spid="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animBg="0"/>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…looking back to 2018, we’re just ahead of schedule?</a:t>
            </a:r>
          </a:p>
        </p:txBody>
      </p:sp>
      <p:graphicFrame>
        <p:nvGraphicFramePr>
          <p:cNvPr id="3" name="Chart 2">
            <a:extLst>
              <a:ext uri="{FF2B5EF4-FFF2-40B4-BE49-F238E27FC236}">
                <a16:creationId xmlns:a16="http://schemas.microsoft.com/office/drawing/2014/main" id="{1E1B9EBF-5467-6BF3-A1CA-F8644402B58E}"/>
              </a:ext>
            </a:extLst>
          </p:cNvPr>
          <p:cNvGraphicFramePr/>
          <p:nvPr/>
        </p:nvGraphicFramePr>
        <p:xfrm>
          <a:off x="1945746" y="2011680"/>
          <a:ext cx="8300508" cy="431850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4">
            <a:extLst>
              <a:ext uri="{FF2B5EF4-FFF2-40B4-BE49-F238E27FC236}">
                <a16:creationId xmlns:a16="http://schemas.microsoft.com/office/drawing/2014/main" id="{9F9ABB3C-56F2-C891-BF28-5591C4C7D769}"/>
              </a:ext>
            </a:extLst>
          </p:cNvPr>
          <p:cNvSpPr txBox="1">
            <a:spLocks/>
          </p:cNvSpPr>
          <p:nvPr/>
        </p:nvSpPr>
        <p:spPr>
          <a:xfrm>
            <a:off x="220255" y="1093870"/>
            <a:ext cx="6015291" cy="53733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1"/>
                </a:solidFill>
                <a:latin typeface="KingsBureauGrot FiveOne" panose="02000506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092C50"/>
                </a:solidFill>
                <a:effectLst/>
                <a:uLnTx/>
                <a:uFillTx/>
                <a:latin typeface="KingsBureauGrot ThreeSeven" panose="02000506040000020004" pitchFamily="2" charset="0"/>
                <a:ea typeface="+mn-ea"/>
                <a:cs typeface="+mn-cs"/>
              </a:rPr>
              <a:t>2023 survey: </a:t>
            </a:r>
            <a: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t>And which of the following groups do you expect will have the most power </a:t>
            </a:r>
            <a:b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br>
            <a:r>
              <a:rPr kumimoji="0" lang="en-GB" sz="1200" b="0" i="0" u="sng" strike="noStrike" kern="1200" cap="none" spc="0" normalizeH="0" baseline="0" noProof="0" dirty="0">
                <a:ln>
                  <a:noFill/>
                </a:ln>
                <a:solidFill>
                  <a:srgbClr val="00B9E1"/>
                </a:solidFill>
                <a:effectLst/>
                <a:uLnTx/>
                <a:uFillTx/>
                <a:latin typeface="KingsBureauGrot FiveOne" panose="02000506040000020004" pitchFamily="2" charset="0"/>
                <a:ea typeface="+mn-ea"/>
                <a:cs typeface="+mn-cs"/>
              </a:rPr>
              <a:t>in 2030</a:t>
            </a:r>
            <a: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t>? By “power” we mean the capacity or ability to direct or influence the behaviour of others or the course of events. Please rank from 1 to 7 with 1 having the most power and 7 the least. </a:t>
            </a:r>
            <a:r>
              <a:rPr kumimoji="0" lang="en-GB" sz="1200" b="0" i="0" u="none" strike="noStrike" kern="1200" cap="none" spc="0" normalizeH="0" baseline="0" noProof="0" dirty="0">
                <a:ln>
                  <a:noFill/>
                </a:ln>
                <a:solidFill>
                  <a:srgbClr val="34A989"/>
                </a:solidFill>
                <a:effectLst/>
                <a:uLnTx/>
                <a:uFillTx/>
                <a:latin typeface="KingsBureauGrot FiveOne" panose="02000506040000020004" pitchFamily="2" charset="0"/>
                <a:ea typeface="+mn-ea"/>
                <a:cs typeface="+mn-cs"/>
              </a:rPr>
              <a:t>(% who rank each as having the most power)</a:t>
            </a:r>
          </a:p>
        </p:txBody>
      </p:sp>
      <p:sp>
        <p:nvSpPr>
          <p:cNvPr id="10" name="Text Placeholder 4">
            <a:extLst>
              <a:ext uri="{FF2B5EF4-FFF2-40B4-BE49-F238E27FC236}">
                <a16:creationId xmlns:a16="http://schemas.microsoft.com/office/drawing/2014/main" id="{9F46EC67-3C02-8EA9-6BC9-BAD7ABCE9117}"/>
              </a:ext>
            </a:extLst>
          </p:cNvPr>
          <p:cNvSpPr txBox="1">
            <a:spLocks/>
          </p:cNvSpPr>
          <p:nvPr/>
        </p:nvSpPr>
        <p:spPr>
          <a:xfrm>
            <a:off x="6400800" y="1093870"/>
            <a:ext cx="5588000" cy="7598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accent1"/>
                </a:solidFill>
                <a:latin typeface="KingsBureauGrot FiveOne" panose="02000506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092C50"/>
                </a:solidFill>
                <a:effectLst/>
                <a:uLnTx/>
                <a:uFillTx/>
                <a:latin typeface="KingsBureauGrot ThreeSeven" panose="02000506040000020004" pitchFamily="2" charset="0"/>
                <a:ea typeface="+mn-ea"/>
                <a:cs typeface="+mn-cs"/>
              </a:rPr>
              <a:t>2018 survey: </a:t>
            </a:r>
            <a: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t>And who do you expect will have the most power </a:t>
            </a:r>
            <a:r>
              <a:rPr kumimoji="0" lang="en-GB" sz="1200" b="0" i="0" u="sng" strike="noStrike" kern="1200" cap="none" spc="0" normalizeH="0" baseline="0" noProof="0" dirty="0">
                <a:ln>
                  <a:noFill/>
                </a:ln>
                <a:solidFill>
                  <a:srgbClr val="00B9E1"/>
                </a:solidFill>
                <a:effectLst/>
                <a:uLnTx/>
                <a:uFillTx/>
                <a:latin typeface="KingsBureauGrot FiveOne" panose="02000506040000020004" pitchFamily="2" charset="0"/>
                <a:ea typeface="+mn-ea"/>
                <a:cs typeface="+mn-cs"/>
              </a:rPr>
              <a:t>in 2030</a:t>
            </a:r>
            <a:r>
              <a:rPr kumimoji="0" lang="en-GB" sz="1200" b="0" i="0" u="none" strike="noStrike" kern="1200" cap="none" spc="0" normalizeH="0" baseline="0" noProof="0" dirty="0">
                <a:ln>
                  <a:noFill/>
                </a:ln>
                <a:solidFill>
                  <a:srgbClr val="092C50"/>
                </a:solidFill>
                <a:effectLst/>
                <a:uLnTx/>
                <a:uFillTx/>
                <a:latin typeface="KingsBureauGrot FiveOne" panose="02000506040000020004" pitchFamily="2" charset="0"/>
                <a:ea typeface="+mn-ea"/>
                <a:cs typeface="+mn-cs"/>
              </a:rPr>
              <a:t>?  By ‘power’ we mean the capacity or ability to direct or influence the behaviour of others or the course of events. </a:t>
            </a:r>
            <a:r>
              <a:rPr kumimoji="0" lang="en-GB" sz="1200" b="0" i="0" u="none" strike="noStrike" kern="1200" cap="none" spc="0" normalizeH="0" baseline="0" noProof="0" dirty="0">
                <a:ln>
                  <a:noFill/>
                </a:ln>
                <a:solidFill>
                  <a:srgbClr val="34A989"/>
                </a:solidFill>
                <a:effectLst/>
                <a:uLnTx/>
                <a:uFillTx/>
                <a:latin typeface="KingsBureauGrot FiveOne" panose="02000506040000020004" pitchFamily="2" charset="0"/>
                <a:ea typeface="+mn-ea"/>
                <a:cs typeface="+mn-cs"/>
              </a:rPr>
              <a:t>(% who select each option)</a:t>
            </a:r>
          </a:p>
        </p:txBody>
      </p:sp>
      <p:sp>
        <p:nvSpPr>
          <p:cNvPr id="2" name="Text Placeholder 18">
            <a:extLst>
              <a:ext uri="{FF2B5EF4-FFF2-40B4-BE49-F238E27FC236}">
                <a16:creationId xmlns:a16="http://schemas.microsoft.com/office/drawing/2014/main" id="{4EDE3263-AA37-5D75-5DEA-C18B959826FF}"/>
              </a:ext>
            </a:extLst>
          </p:cNvPr>
          <p:cNvSpPr txBox="1">
            <a:spLocks/>
          </p:cNvSpPr>
          <p:nvPr/>
        </p:nvSpPr>
        <p:spPr>
          <a:xfrm>
            <a:off x="7717536" y="5777090"/>
            <a:ext cx="3978172" cy="1310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*2018 survey asked about “International </a:t>
            </a:r>
            <a:r>
              <a:rPr kumimoji="0" lang="en-US" sz="1200" b="0" i="0" u="none" strike="noStrike" kern="1200" cap="none" spc="0" normalizeH="0" baseline="0" noProof="0" dirty="0" err="1">
                <a:ln>
                  <a:noFill/>
                </a:ln>
                <a:solidFill>
                  <a:srgbClr val="E4E4E2">
                    <a:lumMod val="75000"/>
                  </a:srgbClr>
                </a:solidFill>
                <a:effectLst/>
                <a:uLnTx/>
                <a:uFillTx/>
                <a:latin typeface="KingsBureauGrot FiveOne" panose="02000506040000020004" pitchFamily="2" charset="0"/>
                <a:ea typeface="+mn-ea"/>
                <a:cs typeface="+mn-cs"/>
              </a:rPr>
              <a:t>organisations</a:t>
            </a: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 e.g. the EU, G7 </a:t>
            </a:r>
            <a:r>
              <a:rPr kumimoji="0" lang="en-US" sz="1200" b="0" i="0" u="none" strike="noStrike" kern="1200" cap="none" spc="0" normalizeH="0" baseline="0" noProof="0" dirty="0" err="1">
                <a:ln>
                  <a:noFill/>
                </a:ln>
                <a:solidFill>
                  <a:srgbClr val="E4E4E2">
                    <a:lumMod val="75000"/>
                  </a:srgbClr>
                </a:solidFill>
                <a:effectLst/>
                <a:uLnTx/>
                <a:uFillTx/>
                <a:latin typeface="KingsBureauGrot FiveOne" panose="02000506040000020004" pitchFamily="2" charset="0"/>
                <a:ea typeface="+mn-ea"/>
                <a:cs typeface="+mn-cs"/>
              </a:rPr>
              <a:t>etc</a:t>
            </a: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 </a:t>
            </a:r>
            <a:b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br>
            <a:endPar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E4E4E2">
                    <a:lumMod val="75000"/>
                  </a:srgbClr>
                </a:solidFill>
                <a:effectLst/>
                <a:uLnTx/>
                <a:uFillTx/>
                <a:latin typeface="KingsBureauGrot FiveOne" panose="02000506040000020004" pitchFamily="2" charset="0"/>
                <a:ea typeface="+mn-ea"/>
                <a:cs typeface="+mn-cs"/>
              </a:rPr>
              <a:t>Base: 2,000 UK adults aged 18+, surveyed 27 Feb–6 Mar 2023, and 2,007 surveyed 29 March-3 April 2018</a:t>
            </a:r>
          </a:p>
        </p:txBody>
      </p:sp>
    </p:spTree>
    <p:extLst>
      <p:ext uri="{BB962C8B-B14F-4D97-AF65-F5344CB8AC3E}">
        <p14:creationId xmlns:p14="http://schemas.microsoft.com/office/powerpoint/2010/main" val="127585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500"/>
                                        <p:tgtEl>
                                          <p:spTgt spid="3">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2" dur="500"/>
                                        <p:tgtEl>
                                          <p:spTgt spid="3">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animBg="0"/>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54F3-3514-48D3-D6DD-94F29B9AFDAD}"/>
              </a:ext>
            </a:extLst>
          </p:cNvPr>
          <p:cNvSpPr>
            <a:spLocks noGrp="1"/>
          </p:cNvSpPr>
          <p:nvPr>
            <p:ph type="title"/>
          </p:nvPr>
        </p:nvSpPr>
        <p:spPr>
          <a:xfrm>
            <a:off x="752214" y="2705052"/>
            <a:ext cx="8178722" cy="2185204"/>
          </a:xfrm>
        </p:spPr>
        <p:txBody>
          <a:bodyPr>
            <a:normAutofit fontScale="90000"/>
          </a:bodyPr>
          <a:lstStyle/>
          <a:p>
            <a:pPr algn="l"/>
            <a:r>
              <a:rPr lang="en-US" dirty="0"/>
              <a:t>There are two or three dividing lines on many solutions: age, politics and mindset…</a:t>
            </a:r>
            <a:br>
              <a:rPr lang="en-US" dirty="0"/>
            </a:br>
            <a:br>
              <a:rPr lang="en-US" dirty="0"/>
            </a:br>
            <a:r>
              <a:rPr lang="en-US" dirty="0"/>
              <a:t>BUT big picture is significant consistency, with a few exceptions</a:t>
            </a:r>
          </a:p>
        </p:txBody>
      </p:sp>
    </p:spTree>
    <p:extLst>
      <p:ext uri="{BB962C8B-B14F-4D97-AF65-F5344CB8AC3E}">
        <p14:creationId xmlns:p14="http://schemas.microsoft.com/office/powerpoint/2010/main" val="12253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US" dirty="0"/>
              <a:t>1. </a:t>
            </a:r>
            <a:r>
              <a:rPr lang="en-US" dirty="0" err="1"/>
              <a:t>Eg</a:t>
            </a:r>
            <a:r>
              <a:rPr lang="en-US" dirty="0"/>
              <a:t> very consistent views of tax system measures…</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20256" y="1281671"/>
            <a:ext cx="11768544" cy="805483"/>
          </a:xfrm>
        </p:spPr>
        <p:txBody>
          <a:bodyPr/>
          <a:lstStyle/>
          <a:p>
            <a:r>
              <a:rPr lang="en-GB" dirty="0">
                <a:solidFill>
                  <a:srgbClr val="0A2D50"/>
                </a:solidFill>
              </a:rPr>
              <a:t>The following are ideas put forward by experts to </a:t>
            </a:r>
            <a:r>
              <a:rPr lang="en-GB" dirty="0">
                <a:solidFill>
                  <a:schemeClr val="bg2"/>
                </a:solidFill>
              </a:rPr>
              <a:t>use the tax system </a:t>
            </a:r>
            <a:r>
              <a:rPr lang="en-GB" dirty="0">
                <a:solidFill>
                  <a:srgbClr val="0A2D50"/>
                </a:solidFill>
              </a:rPr>
              <a:t>to reduce inequality in Britain. </a:t>
            </a:r>
            <a:r>
              <a:rPr lang="en-GB" b="1" dirty="0">
                <a:solidFill>
                  <a:srgbClr val="0A2D50"/>
                </a:solidFill>
                <a:latin typeface="KingsBureauGrot ThreeSeven" panose="02000506040000020004" pitchFamily="2" charset="0"/>
              </a:rPr>
              <a:t>Which measures would you support most? </a:t>
            </a:r>
            <a:r>
              <a:rPr lang="en-GB" dirty="0">
                <a:solidFill>
                  <a:srgbClr val="0A2D50"/>
                </a:solidFill>
              </a:rPr>
              <a:t>Please rank the answers from one to five, with one being the measure you support most, and five being the one you support least. </a:t>
            </a:r>
            <a:r>
              <a:rPr lang="en-GB" dirty="0">
                <a:solidFill>
                  <a:srgbClr val="34A989"/>
                </a:solidFill>
              </a:rPr>
              <a:t>(% who rank each as number one)</a:t>
            </a:r>
          </a:p>
        </p:txBody>
      </p:sp>
      <p:sp>
        <p:nvSpPr>
          <p:cNvPr id="10" name="Text Placeholder 18">
            <a:extLst>
              <a:ext uri="{FF2B5EF4-FFF2-40B4-BE49-F238E27FC236}">
                <a16:creationId xmlns:a16="http://schemas.microsoft.com/office/drawing/2014/main" id="{9976E4AB-AD5C-1607-304D-0074E384E213}"/>
              </a:ext>
            </a:extLst>
          </p:cNvPr>
          <p:cNvSpPr txBox="1">
            <a:spLocks/>
          </p:cNvSpPr>
          <p:nvPr/>
        </p:nvSpPr>
        <p:spPr>
          <a:xfrm>
            <a:off x="6408822" y="6577876"/>
            <a:ext cx="5292725" cy="192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3" name="Chart 2">
            <a:extLst>
              <a:ext uri="{FF2B5EF4-FFF2-40B4-BE49-F238E27FC236}">
                <a16:creationId xmlns:a16="http://schemas.microsoft.com/office/drawing/2014/main" id="{10518E4F-8714-041F-1457-5E5ED47B1304}"/>
              </a:ext>
            </a:extLst>
          </p:cNvPr>
          <p:cNvGraphicFramePr/>
          <p:nvPr>
            <p:extLst>
              <p:ext uri="{D42A27DB-BD31-4B8C-83A1-F6EECF244321}">
                <p14:modId xmlns:p14="http://schemas.microsoft.com/office/powerpoint/2010/main" val="3767929074"/>
              </p:ext>
            </p:extLst>
          </p:nvPr>
        </p:nvGraphicFramePr>
        <p:xfrm>
          <a:off x="1258027" y="2297794"/>
          <a:ext cx="4576715" cy="3887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3628288-6F92-414F-DFC8-50C9B02BD4C9}"/>
              </a:ext>
            </a:extLst>
          </p:cNvPr>
          <p:cNvGraphicFramePr/>
          <p:nvPr/>
        </p:nvGraphicFramePr>
        <p:xfrm>
          <a:off x="6636198" y="2297794"/>
          <a:ext cx="4837972" cy="36956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93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6"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A third dividing line? Individualist versus structuralist mindsets</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71056" y="1082753"/>
            <a:ext cx="11768544" cy="577385"/>
          </a:xfrm>
        </p:spPr>
        <p:txBody>
          <a:bodyPr/>
          <a:lstStyle/>
          <a:p>
            <a:r>
              <a:rPr lang="en-GB" b="1" dirty="0">
                <a:solidFill>
                  <a:schemeClr val="tx1"/>
                </a:solidFill>
              </a:rPr>
              <a:t>Thinking about the people in the UK who have the most wealth, to what extent do you think their financial wealth (investments, cash) is because of their hard work, or due to factors outside their control? </a:t>
            </a:r>
            <a:endParaRPr lang="en-GB" b="1" dirty="0">
              <a:solidFill>
                <a:srgbClr val="34A989"/>
              </a:solidFill>
            </a:endParaRPr>
          </a:p>
        </p:txBody>
      </p:sp>
      <p:sp>
        <p:nvSpPr>
          <p:cNvPr id="8" name="Text Placeholder 18">
            <a:extLst>
              <a:ext uri="{FF2B5EF4-FFF2-40B4-BE49-F238E27FC236}">
                <a16:creationId xmlns:a16="http://schemas.microsoft.com/office/drawing/2014/main" id="{6204F2B8-FF46-7829-0DDB-363B72163CEF}"/>
              </a:ext>
            </a:extLst>
          </p:cNvPr>
          <p:cNvSpPr txBox="1">
            <a:spLocks/>
          </p:cNvSpPr>
          <p:nvPr/>
        </p:nvSpPr>
        <p:spPr>
          <a:xfrm>
            <a:off x="3252486" y="6577876"/>
            <a:ext cx="8449061" cy="196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9" name="Chart 8">
            <a:extLst>
              <a:ext uri="{FF2B5EF4-FFF2-40B4-BE49-F238E27FC236}">
                <a16:creationId xmlns:a16="http://schemas.microsoft.com/office/drawing/2014/main" id="{951BE962-CF09-6045-BA3A-850C757F225A}"/>
              </a:ext>
            </a:extLst>
          </p:cNvPr>
          <p:cNvGraphicFramePr/>
          <p:nvPr/>
        </p:nvGraphicFramePr>
        <p:xfrm>
          <a:off x="1536997" y="1959007"/>
          <a:ext cx="4618331" cy="43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63ED4FFE-EAA5-7BFF-C840-D4C4C03FBDF3}"/>
              </a:ext>
            </a:extLst>
          </p:cNvPr>
          <p:cNvGraphicFramePr/>
          <p:nvPr/>
        </p:nvGraphicFramePr>
        <p:xfrm>
          <a:off x="6800850" y="1669023"/>
          <a:ext cx="4451648" cy="432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10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2"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US" dirty="0"/>
              <a:t>…but structuralists and individualists are also in broad agreement on the appeal of different tax system solutions</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20256" y="1281671"/>
            <a:ext cx="11768544" cy="805483"/>
          </a:xfrm>
        </p:spPr>
        <p:txBody>
          <a:bodyPr/>
          <a:lstStyle/>
          <a:p>
            <a:r>
              <a:rPr lang="en-GB" dirty="0">
                <a:solidFill>
                  <a:srgbClr val="0A2D50"/>
                </a:solidFill>
              </a:rPr>
              <a:t>The following are ideas put forward by experts to </a:t>
            </a:r>
            <a:r>
              <a:rPr lang="en-GB" dirty="0">
                <a:solidFill>
                  <a:schemeClr val="bg2"/>
                </a:solidFill>
              </a:rPr>
              <a:t>use the tax system </a:t>
            </a:r>
            <a:r>
              <a:rPr lang="en-GB" dirty="0">
                <a:solidFill>
                  <a:srgbClr val="0A2D50"/>
                </a:solidFill>
              </a:rPr>
              <a:t>to reduce inequality in Britain. </a:t>
            </a:r>
            <a:r>
              <a:rPr lang="en-GB" b="1" dirty="0">
                <a:solidFill>
                  <a:srgbClr val="0A2D50"/>
                </a:solidFill>
                <a:latin typeface="KingsBureauGrot ThreeSeven" panose="02000506040000020004" pitchFamily="2" charset="0"/>
              </a:rPr>
              <a:t>Which measures would you support most? </a:t>
            </a:r>
            <a:r>
              <a:rPr lang="en-GB" dirty="0">
                <a:solidFill>
                  <a:srgbClr val="0A2D50"/>
                </a:solidFill>
              </a:rPr>
              <a:t>Please rank the answers from one to five, with one being the measure you support most, and five being the one you support least. </a:t>
            </a:r>
            <a:r>
              <a:rPr lang="en-GB" dirty="0">
                <a:solidFill>
                  <a:srgbClr val="34A989"/>
                </a:solidFill>
              </a:rPr>
              <a:t>(% who rank each as number one)</a:t>
            </a:r>
          </a:p>
        </p:txBody>
      </p:sp>
      <p:sp>
        <p:nvSpPr>
          <p:cNvPr id="10" name="Text Placeholder 18">
            <a:extLst>
              <a:ext uri="{FF2B5EF4-FFF2-40B4-BE49-F238E27FC236}">
                <a16:creationId xmlns:a16="http://schemas.microsoft.com/office/drawing/2014/main" id="{9976E4AB-AD5C-1607-304D-0074E384E213}"/>
              </a:ext>
            </a:extLst>
          </p:cNvPr>
          <p:cNvSpPr txBox="1">
            <a:spLocks/>
          </p:cNvSpPr>
          <p:nvPr/>
        </p:nvSpPr>
        <p:spPr>
          <a:xfrm>
            <a:off x="6408822" y="6577876"/>
            <a:ext cx="5292725" cy="192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3" name="Chart 2">
            <a:extLst>
              <a:ext uri="{FF2B5EF4-FFF2-40B4-BE49-F238E27FC236}">
                <a16:creationId xmlns:a16="http://schemas.microsoft.com/office/drawing/2014/main" id="{10518E4F-8714-041F-1457-5E5ED47B1304}"/>
              </a:ext>
            </a:extLst>
          </p:cNvPr>
          <p:cNvGraphicFramePr/>
          <p:nvPr>
            <p:extLst>
              <p:ext uri="{D42A27DB-BD31-4B8C-83A1-F6EECF244321}">
                <p14:modId xmlns:p14="http://schemas.microsoft.com/office/powerpoint/2010/main" val="2306955747"/>
              </p:ext>
            </p:extLst>
          </p:nvPr>
        </p:nvGraphicFramePr>
        <p:xfrm>
          <a:off x="2324528" y="2087154"/>
          <a:ext cx="756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7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2. More marked differences on social security measures…</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71056" y="1388983"/>
            <a:ext cx="11768544" cy="577385"/>
          </a:xfrm>
        </p:spPr>
        <p:txBody>
          <a:bodyPr/>
          <a:lstStyle/>
          <a:p>
            <a:r>
              <a:rPr lang="en-GB" spc="-30" dirty="0">
                <a:solidFill>
                  <a:srgbClr val="0A2D50"/>
                </a:solidFill>
              </a:rPr>
              <a:t>The following are ideas put forward by experts to </a:t>
            </a:r>
            <a:r>
              <a:rPr lang="en-GB" spc="-30" dirty="0">
                <a:solidFill>
                  <a:schemeClr val="bg2"/>
                </a:solidFill>
              </a:rPr>
              <a:t>use the social security system </a:t>
            </a:r>
            <a:r>
              <a:rPr lang="en-GB" spc="-30" dirty="0">
                <a:solidFill>
                  <a:srgbClr val="0A2D50"/>
                </a:solidFill>
              </a:rPr>
              <a:t>to reduce inequalities in Britain. Which measures would you support most? Please rank the answers from one to six, with one being the measure you support most, and six being the one you support least. </a:t>
            </a:r>
            <a:r>
              <a:rPr lang="en-GB" spc="-30" dirty="0">
                <a:solidFill>
                  <a:srgbClr val="34A989"/>
                </a:solidFill>
              </a:rPr>
              <a:t>(% who rank each as number one)</a:t>
            </a:r>
          </a:p>
        </p:txBody>
      </p:sp>
      <p:sp>
        <p:nvSpPr>
          <p:cNvPr id="8" name="Text Placeholder 18">
            <a:extLst>
              <a:ext uri="{FF2B5EF4-FFF2-40B4-BE49-F238E27FC236}">
                <a16:creationId xmlns:a16="http://schemas.microsoft.com/office/drawing/2014/main" id="{6204F2B8-FF46-7829-0DDB-363B72163CEF}"/>
              </a:ext>
            </a:extLst>
          </p:cNvPr>
          <p:cNvSpPr txBox="1">
            <a:spLocks/>
          </p:cNvSpPr>
          <p:nvPr/>
        </p:nvSpPr>
        <p:spPr>
          <a:xfrm>
            <a:off x="3252486" y="6577876"/>
            <a:ext cx="8449061" cy="196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3" name="Chart 2">
            <a:extLst>
              <a:ext uri="{FF2B5EF4-FFF2-40B4-BE49-F238E27FC236}">
                <a16:creationId xmlns:a16="http://schemas.microsoft.com/office/drawing/2014/main" id="{3DEBE7A4-14B2-2271-E305-DD43AB1F0D63}"/>
              </a:ext>
            </a:extLst>
          </p:cNvPr>
          <p:cNvGraphicFramePr/>
          <p:nvPr/>
        </p:nvGraphicFramePr>
        <p:xfrm>
          <a:off x="1258027" y="2297794"/>
          <a:ext cx="4576715" cy="3887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A00AB2C-1277-501A-6698-083174A214F6}"/>
              </a:ext>
            </a:extLst>
          </p:cNvPr>
          <p:cNvGraphicFramePr/>
          <p:nvPr/>
        </p:nvGraphicFramePr>
        <p:xfrm>
          <a:off x="5834742" y="2297794"/>
          <a:ext cx="6027101" cy="3887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227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0"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2. Structural/individualist split mirrors Labour/Cons split</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153909" y="1388983"/>
            <a:ext cx="11885691" cy="577385"/>
          </a:xfrm>
        </p:spPr>
        <p:txBody>
          <a:bodyPr/>
          <a:lstStyle/>
          <a:p>
            <a:r>
              <a:rPr lang="en-GB" spc="-30" dirty="0">
                <a:solidFill>
                  <a:srgbClr val="0A2D50"/>
                </a:solidFill>
              </a:rPr>
              <a:t>The following are ideas put forward by experts to </a:t>
            </a:r>
            <a:r>
              <a:rPr lang="en-GB" spc="-30" dirty="0">
                <a:solidFill>
                  <a:schemeClr val="bg2"/>
                </a:solidFill>
              </a:rPr>
              <a:t>use the social security system </a:t>
            </a:r>
            <a:r>
              <a:rPr lang="en-GB" spc="-30" dirty="0">
                <a:solidFill>
                  <a:srgbClr val="0A2D50"/>
                </a:solidFill>
              </a:rPr>
              <a:t>to reduce inequalities in Britain. Which measures would you support most? Please rank the answers from one to six, with one being the measure you support most, and six being the one you support least. </a:t>
            </a:r>
            <a:r>
              <a:rPr lang="en-GB" spc="-30" dirty="0">
                <a:solidFill>
                  <a:srgbClr val="34A989"/>
                </a:solidFill>
              </a:rPr>
              <a:t>(% who rank each as number one)</a:t>
            </a:r>
          </a:p>
        </p:txBody>
      </p:sp>
      <p:sp>
        <p:nvSpPr>
          <p:cNvPr id="8" name="Text Placeholder 18">
            <a:extLst>
              <a:ext uri="{FF2B5EF4-FFF2-40B4-BE49-F238E27FC236}">
                <a16:creationId xmlns:a16="http://schemas.microsoft.com/office/drawing/2014/main" id="{6204F2B8-FF46-7829-0DDB-363B72163CEF}"/>
              </a:ext>
            </a:extLst>
          </p:cNvPr>
          <p:cNvSpPr txBox="1">
            <a:spLocks/>
          </p:cNvSpPr>
          <p:nvPr/>
        </p:nvSpPr>
        <p:spPr>
          <a:xfrm>
            <a:off x="3252486" y="6577876"/>
            <a:ext cx="8449061" cy="196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3" name="Chart 2">
            <a:extLst>
              <a:ext uri="{FF2B5EF4-FFF2-40B4-BE49-F238E27FC236}">
                <a16:creationId xmlns:a16="http://schemas.microsoft.com/office/drawing/2014/main" id="{3DEBE7A4-14B2-2271-E305-DD43AB1F0D63}"/>
              </a:ext>
            </a:extLst>
          </p:cNvPr>
          <p:cNvGraphicFramePr/>
          <p:nvPr>
            <p:extLst>
              <p:ext uri="{D42A27DB-BD31-4B8C-83A1-F6EECF244321}">
                <p14:modId xmlns:p14="http://schemas.microsoft.com/office/powerpoint/2010/main" val="3986088574"/>
              </p:ext>
            </p:extLst>
          </p:nvPr>
        </p:nvGraphicFramePr>
        <p:xfrm>
          <a:off x="2316000" y="2279549"/>
          <a:ext cx="756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533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3. Labour and Conservative voters are equally supportive of rules to fix CEO pay, interesting age profiles on minimum wage and zero hours contracts…</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20256" y="1203292"/>
            <a:ext cx="11819344" cy="577385"/>
          </a:xfrm>
        </p:spPr>
        <p:txBody>
          <a:bodyPr/>
          <a:lstStyle/>
          <a:p>
            <a:r>
              <a:rPr lang="en-GB" dirty="0">
                <a:solidFill>
                  <a:srgbClr val="0A2D50"/>
                </a:solidFill>
              </a:rPr>
              <a:t>The following are ideas put forward by experts to </a:t>
            </a:r>
            <a:r>
              <a:rPr lang="en-GB" dirty="0">
                <a:solidFill>
                  <a:schemeClr val="bg2"/>
                </a:solidFill>
              </a:rPr>
              <a:t>use employment rules </a:t>
            </a:r>
            <a:r>
              <a:rPr lang="en-GB" dirty="0">
                <a:solidFill>
                  <a:srgbClr val="0A2D50"/>
                </a:solidFill>
              </a:rPr>
              <a:t>to reduce inequality in Britain. Which measures would you support most?  Please rank the answers from one to five, with one being the measure you support most, and five being the one you support least</a:t>
            </a:r>
            <a:r>
              <a:rPr lang="en-GB" b="1" dirty="0">
                <a:solidFill>
                  <a:srgbClr val="0A2D50"/>
                </a:solidFill>
              </a:rPr>
              <a:t>. </a:t>
            </a:r>
            <a:r>
              <a:rPr lang="en-GB" dirty="0">
                <a:solidFill>
                  <a:srgbClr val="34A989"/>
                </a:solidFill>
              </a:rPr>
              <a:t>(% who rank each as number one)</a:t>
            </a:r>
          </a:p>
        </p:txBody>
      </p:sp>
      <p:sp>
        <p:nvSpPr>
          <p:cNvPr id="8" name="Text Placeholder 18">
            <a:extLst>
              <a:ext uri="{FF2B5EF4-FFF2-40B4-BE49-F238E27FC236}">
                <a16:creationId xmlns:a16="http://schemas.microsoft.com/office/drawing/2014/main" id="{6204F2B8-FF46-7829-0DDB-363B72163CEF}"/>
              </a:ext>
            </a:extLst>
          </p:cNvPr>
          <p:cNvSpPr txBox="1">
            <a:spLocks/>
          </p:cNvSpPr>
          <p:nvPr/>
        </p:nvSpPr>
        <p:spPr>
          <a:xfrm>
            <a:off x="3252486" y="6577876"/>
            <a:ext cx="8449061" cy="196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2" name="Chart 1">
            <a:extLst>
              <a:ext uri="{FF2B5EF4-FFF2-40B4-BE49-F238E27FC236}">
                <a16:creationId xmlns:a16="http://schemas.microsoft.com/office/drawing/2014/main" id="{4C8FF6DA-726E-E5DC-4302-9DB68100F186}"/>
              </a:ext>
            </a:extLst>
          </p:cNvPr>
          <p:cNvGraphicFramePr/>
          <p:nvPr/>
        </p:nvGraphicFramePr>
        <p:xfrm>
          <a:off x="7202985" y="2222810"/>
          <a:ext cx="3661772" cy="3887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A591F4C3-825B-2612-DFB9-36AFD0C1B47A}"/>
              </a:ext>
            </a:extLst>
          </p:cNvPr>
          <p:cNvGraphicFramePr/>
          <p:nvPr/>
        </p:nvGraphicFramePr>
        <p:xfrm>
          <a:off x="1280512" y="2272998"/>
          <a:ext cx="4942291" cy="3887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35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dirty="0"/>
              <a:t>3. Structuralists are more supportive of government intervention to cap CEO pay</a:t>
            </a:r>
          </a:p>
        </p:txBody>
      </p:sp>
      <p:sp>
        <p:nvSpPr>
          <p:cNvPr id="5" name="Text Placeholder 4">
            <a:extLst>
              <a:ext uri="{FF2B5EF4-FFF2-40B4-BE49-F238E27FC236}">
                <a16:creationId xmlns:a16="http://schemas.microsoft.com/office/drawing/2014/main" id="{9118DAD9-6F4D-6D1F-741A-ED942E5E0C10}"/>
              </a:ext>
            </a:extLst>
          </p:cNvPr>
          <p:cNvSpPr>
            <a:spLocks noGrp="1"/>
          </p:cNvSpPr>
          <p:nvPr>
            <p:ph type="body" sz="quarter" idx="12"/>
          </p:nvPr>
        </p:nvSpPr>
        <p:spPr>
          <a:xfrm>
            <a:off x="220256" y="1203292"/>
            <a:ext cx="11819344" cy="577385"/>
          </a:xfrm>
        </p:spPr>
        <p:txBody>
          <a:bodyPr/>
          <a:lstStyle/>
          <a:p>
            <a:r>
              <a:rPr lang="en-GB" dirty="0">
                <a:solidFill>
                  <a:srgbClr val="0A2D50"/>
                </a:solidFill>
              </a:rPr>
              <a:t>The following are ideas put forward by experts to </a:t>
            </a:r>
            <a:r>
              <a:rPr lang="en-GB" dirty="0">
                <a:solidFill>
                  <a:schemeClr val="bg2"/>
                </a:solidFill>
              </a:rPr>
              <a:t>use employment rules </a:t>
            </a:r>
            <a:r>
              <a:rPr lang="en-GB" dirty="0">
                <a:solidFill>
                  <a:srgbClr val="0A2D50"/>
                </a:solidFill>
              </a:rPr>
              <a:t>to reduce inequality in Britain. Which measures would you support most?  Please rank the answers from one to five, with one being the measure you support most, and five being the one you support least</a:t>
            </a:r>
            <a:r>
              <a:rPr lang="en-GB" b="1" dirty="0">
                <a:solidFill>
                  <a:srgbClr val="0A2D50"/>
                </a:solidFill>
              </a:rPr>
              <a:t>. </a:t>
            </a:r>
            <a:r>
              <a:rPr lang="en-GB" dirty="0">
                <a:solidFill>
                  <a:srgbClr val="34A989"/>
                </a:solidFill>
              </a:rPr>
              <a:t>(% who rank each as number one)</a:t>
            </a:r>
          </a:p>
        </p:txBody>
      </p:sp>
      <p:sp>
        <p:nvSpPr>
          <p:cNvPr id="8" name="Text Placeholder 18">
            <a:extLst>
              <a:ext uri="{FF2B5EF4-FFF2-40B4-BE49-F238E27FC236}">
                <a16:creationId xmlns:a16="http://schemas.microsoft.com/office/drawing/2014/main" id="{6204F2B8-FF46-7829-0DDB-363B72163CEF}"/>
              </a:ext>
            </a:extLst>
          </p:cNvPr>
          <p:cNvSpPr txBox="1">
            <a:spLocks/>
          </p:cNvSpPr>
          <p:nvPr/>
        </p:nvSpPr>
        <p:spPr>
          <a:xfrm>
            <a:off x="3252486" y="6577876"/>
            <a:ext cx="8449061" cy="196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2">
                    <a:lumMod val="75000"/>
                  </a:schemeClr>
                </a:solidFill>
                <a:latin typeface="KingsBureauGrot FiveOne" panose="02000506040000020004" pitchFamily="2" charset="0"/>
              </a:rPr>
              <a:t>Base: 2,000 UK adults aged 18+, surveyed 27 Feb–6 Mar 2023</a:t>
            </a:r>
          </a:p>
        </p:txBody>
      </p:sp>
      <p:graphicFrame>
        <p:nvGraphicFramePr>
          <p:cNvPr id="3" name="Chart 2">
            <a:extLst>
              <a:ext uri="{FF2B5EF4-FFF2-40B4-BE49-F238E27FC236}">
                <a16:creationId xmlns:a16="http://schemas.microsoft.com/office/drawing/2014/main" id="{A591F4C3-825B-2612-DFB9-36AFD0C1B47A}"/>
              </a:ext>
            </a:extLst>
          </p:cNvPr>
          <p:cNvGraphicFramePr/>
          <p:nvPr>
            <p:extLst>
              <p:ext uri="{D42A27DB-BD31-4B8C-83A1-F6EECF244321}">
                <p14:modId xmlns:p14="http://schemas.microsoft.com/office/powerpoint/2010/main" val="2625186448"/>
              </p:ext>
            </p:extLst>
          </p:nvPr>
        </p:nvGraphicFramePr>
        <p:xfrm>
          <a:off x="2349928" y="2068986"/>
          <a:ext cx="7560000" cy="396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916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30C64-8163-29C4-13F6-CCEC75522D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10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sz="2800" dirty="0"/>
              <a:t>Overall… </a:t>
            </a:r>
          </a:p>
        </p:txBody>
      </p:sp>
      <p:sp>
        <p:nvSpPr>
          <p:cNvPr id="6" name="Text Placeholder 5">
            <a:extLst>
              <a:ext uri="{FF2B5EF4-FFF2-40B4-BE49-F238E27FC236}">
                <a16:creationId xmlns:a16="http://schemas.microsoft.com/office/drawing/2014/main" id="{4BA2AF27-54CA-D945-B856-EA97A5303FA2}"/>
              </a:ext>
            </a:extLst>
          </p:cNvPr>
          <p:cNvSpPr>
            <a:spLocks noGrp="1"/>
          </p:cNvSpPr>
          <p:nvPr>
            <p:ph type="body" sz="quarter" idx="12"/>
          </p:nvPr>
        </p:nvSpPr>
        <p:spPr>
          <a:xfrm>
            <a:off x="339611" y="1146168"/>
            <a:ext cx="11649189" cy="4729910"/>
          </a:xfrm>
        </p:spPr>
        <p:txBody>
          <a:bodyPr/>
          <a:lstStyle/>
          <a:p>
            <a:pPr marL="457200" indent="-457200">
              <a:spcAft>
                <a:spcPts val="600"/>
              </a:spcAft>
              <a:buFont typeface="+mj-lt"/>
              <a:buAutoNum type="arabicPeriod"/>
            </a:pPr>
            <a:r>
              <a:rPr lang="en-US" sz="2400" dirty="0">
                <a:solidFill>
                  <a:srgbClr val="0A2D50"/>
                </a:solidFill>
              </a:rPr>
              <a:t>Public are worried about inequality, and </a:t>
            </a:r>
            <a:r>
              <a:rPr lang="en-US" sz="2400" i="1" dirty="0">
                <a:solidFill>
                  <a:srgbClr val="0A2D50"/>
                </a:solidFill>
              </a:rPr>
              <a:t>increasingly </a:t>
            </a:r>
            <a:r>
              <a:rPr lang="en-US" sz="2400" dirty="0" err="1">
                <a:solidFill>
                  <a:srgbClr val="0A2D50"/>
                </a:solidFill>
              </a:rPr>
              <a:t>recognise</a:t>
            </a:r>
            <a:r>
              <a:rPr lang="en-US" sz="2400" dirty="0">
                <a:solidFill>
                  <a:srgbClr val="0A2D50"/>
                </a:solidFill>
              </a:rPr>
              <a:t> the shifting power from extreme wealth concentration</a:t>
            </a:r>
          </a:p>
          <a:p>
            <a:pPr marL="457200" indent="-457200">
              <a:spcAft>
                <a:spcPts val="600"/>
              </a:spcAft>
              <a:buFont typeface="+mj-lt"/>
              <a:buAutoNum type="arabicPeriod"/>
            </a:pPr>
            <a:r>
              <a:rPr lang="en-US" sz="2400" dirty="0">
                <a:solidFill>
                  <a:srgbClr val="0A2D50"/>
                </a:solidFill>
              </a:rPr>
              <a:t>There are important differences in support for some suggested responses by </a:t>
            </a:r>
            <a:r>
              <a:rPr lang="en-US" sz="2400" dirty="0" err="1">
                <a:solidFill>
                  <a:srgbClr val="0A2D50"/>
                </a:solidFill>
              </a:rPr>
              <a:t>lifestage</a:t>
            </a:r>
            <a:r>
              <a:rPr lang="en-US" sz="2400" dirty="0">
                <a:solidFill>
                  <a:srgbClr val="0A2D50"/>
                </a:solidFill>
              </a:rPr>
              <a:t>, politics and broader mindset – </a:t>
            </a:r>
            <a:r>
              <a:rPr lang="en-US" sz="2400" i="1" dirty="0">
                <a:solidFill>
                  <a:srgbClr val="0A2D50"/>
                </a:solidFill>
              </a:rPr>
              <a:t>but </a:t>
            </a:r>
            <a:r>
              <a:rPr lang="en-US" sz="2400" dirty="0">
                <a:solidFill>
                  <a:srgbClr val="0A2D50"/>
                </a:solidFill>
              </a:rPr>
              <a:t>the bigger picture is of relatively consistency: plenty of potential for common ground? </a:t>
            </a:r>
          </a:p>
          <a:p>
            <a:pPr marL="457200" indent="-457200">
              <a:spcAft>
                <a:spcPts val="600"/>
              </a:spcAft>
              <a:buFont typeface="+mj-lt"/>
              <a:buAutoNum type="arabicPeriod"/>
            </a:pPr>
            <a:r>
              <a:rPr lang="en-US" sz="2400" dirty="0">
                <a:solidFill>
                  <a:srgbClr val="0A2D50"/>
                </a:solidFill>
              </a:rPr>
              <a:t>But need to consider wider attitudinal context: relatively low salience and knowledge; fixed mental image; strong individualistic/meritocratic starting point…</a:t>
            </a:r>
          </a:p>
          <a:p>
            <a:pPr marL="457200" indent="-457200">
              <a:spcAft>
                <a:spcPts val="600"/>
              </a:spcAft>
              <a:buFont typeface="+mj-lt"/>
              <a:buAutoNum type="arabicPeriod"/>
            </a:pPr>
            <a:r>
              <a:rPr lang="en-US" sz="2400" dirty="0">
                <a:solidFill>
                  <a:srgbClr val="0A2D50"/>
                </a:solidFill>
              </a:rPr>
              <a:t>Focus the debate away from the minority of benefit claimants who are out of work to “the majority who earn their poverty” or unable to work through disability/childcare? </a:t>
            </a:r>
          </a:p>
          <a:p>
            <a:pPr marL="457200" indent="-457200">
              <a:spcAft>
                <a:spcPts val="600"/>
              </a:spcAft>
              <a:buFont typeface="+mj-lt"/>
              <a:buAutoNum type="arabicPeriod"/>
            </a:pPr>
            <a:r>
              <a:rPr lang="en-US" sz="2400" dirty="0">
                <a:solidFill>
                  <a:srgbClr val="0A2D50"/>
                </a:solidFill>
              </a:rPr>
              <a:t>Focus on inequality of opportunity, to bridge individualist and structuralist mindsets?</a:t>
            </a:r>
          </a:p>
          <a:p>
            <a:pPr marL="457200" indent="-457200">
              <a:spcAft>
                <a:spcPts val="600"/>
              </a:spcAft>
              <a:buFont typeface="+mj-lt"/>
              <a:buAutoNum type="arabicPeriod"/>
            </a:pPr>
            <a:r>
              <a:rPr lang="en-US" sz="2400" dirty="0">
                <a:solidFill>
                  <a:srgbClr val="0A2D50"/>
                </a:solidFill>
              </a:rPr>
              <a:t>And of course, opinion is </a:t>
            </a:r>
            <a:r>
              <a:rPr lang="en-US" sz="2400" i="1" dirty="0">
                <a:solidFill>
                  <a:srgbClr val="0A2D50"/>
                </a:solidFill>
              </a:rPr>
              <a:t>shaped: </a:t>
            </a:r>
            <a:r>
              <a:rPr lang="en-US" sz="2400" dirty="0">
                <a:solidFill>
                  <a:srgbClr val="0A2D50"/>
                </a:solidFill>
              </a:rPr>
              <a:t>political and media portrayals matter…</a:t>
            </a:r>
            <a:endParaRPr lang="en-US" sz="2400" i="1" dirty="0">
              <a:solidFill>
                <a:srgbClr val="0A2D50"/>
              </a:solidFill>
            </a:endParaRPr>
          </a:p>
          <a:p>
            <a:pPr marL="457200" indent="-457200">
              <a:spcAft>
                <a:spcPts val="600"/>
              </a:spcAft>
              <a:buFont typeface="+mj-lt"/>
              <a:buAutoNum type="arabicPeriod"/>
            </a:pPr>
            <a:r>
              <a:rPr lang="en-US" sz="2400" dirty="0">
                <a:solidFill>
                  <a:srgbClr val="0A2D50"/>
                </a:solidFill>
              </a:rPr>
              <a:t>… have only measured a selection of solutions - many more could consider…</a:t>
            </a:r>
          </a:p>
          <a:p>
            <a:pPr>
              <a:spcAft>
                <a:spcPts val="600"/>
              </a:spcAft>
            </a:pPr>
            <a:endParaRPr lang="en-US" sz="2400" b="1" dirty="0">
              <a:solidFill>
                <a:srgbClr val="0A2D50"/>
              </a:solidFill>
            </a:endParaRPr>
          </a:p>
        </p:txBody>
      </p:sp>
    </p:spTree>
    <p:extLst>
      <p:ext uri="{BB962C8B-B14F-4D97-AF65-F5344CB8AC3E}">
        <p14:creationId xmlns:p14="http://schemas.microsoft.com/office/powerpoint/2010/main" val="8893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3"/>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731502" y="1601440"/>
            <a:ext cx="6559633"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Public attitudes</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B628E0-F216-2176-64D2-6F8986C2CBDC}"/>
              </a:ext>
            </a:extLst>
          </p:cNvPr>
          <p:cNvSpPr txBox="1"/>
          <p:nvPr/>
        </p:nvSpPr>
        <p:spPr>
          <a:xfrm>
            <a:off x="3479829" y="4857034"/>
            <a:ext cx="2276106"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Priya Minhas</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Opinium</a:t>
            </a:r>
          </a:p>
        </p:txBody>
      </p:sp>
      <p:sp>
        <p:nvSpPr>
          <p:cNvPr id="14" name="TextBox 13">
            <a:extLst>
              <a:ext uri="{FF2B5EF4-FFF2-40B4-BE49-F238E27FC236}">
                <a16:creationId xmlns:a16="http://schemas.microsoft.com/office/drawing/2014/main" id="{976FA781-9452-7839-D02B-444D6B18012D}"/>
              </a:ext>
            </a:extLst>
          </p:cNvPr>
          <p:cNvSpPr txBox="1"/>
          <p:nvPr/>
        </p:nvSpPr>
        <p:spPr>
          <a:xfrm>
            <a:off x="9125107" y="4857034"/>
            <a:ext cx="2227106"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Will Snell</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Fairness Foundation</a:t>
            </a:r>
          </a:p>
        </p:txBody>
      </p:sp>
      <p:sp>
        <p:nvSpPr>
          <p:cNvPr id="16" name="TextBox 15">
            <a:extLst>
              <a:ext uri="{FF2B5EF4-FFF2-40B4-BE49-F238E27FC236}">
                <a16:creationId xmlns:a16="http://schemas.microsoft.com/office/drawing/2014/main" id="{0ECF2B8D-149B-4AFB-AF1B-AD94F4F91669}"/>
              </a:ext>
            </a:extLst>
          </p:cNvPr>
          <p:cNvSpPr txBox="1"/>
          <p:nvPr/>
        </p:nvSpPr>
        <p:spPr>
          <a:xfrm>
            <a:off x="5878743" y="4853771"/>
            <a:ext cx="3289382"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Bobby Duffy</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The Policy Institute, </a:t>
            </a:r>
            <a:br>
              <a:rPr lang="en-US" dirty="0">
                <a:solidFill>
                  <a:schemeClr val="bg1"/>
                </a:solidFill>
                <a:latin typeface="KingsBureauGrot FiveOne" panose="02000506040000020004" pitchFamily="2" charset="0"/>
              </a:rPr>
            </a:br>
            <a:r>
              <a:rPr lang="en-US" dirty="0">
                <a:solidFill>
                  <a:schemeClr val="bg1"/>
                </a:solidFill>
                <a:latin typeface="KingsBureauGrot FiveOne" panose="02000506040000020004" pitchFamily="2" charset="0"/>
              </a:rPr>
              <a:t>King’s College London</a:t>
            </a:r>
          </a:p>
        </p:txBody>
      </p:sp>
      <p:pic>
        <p:nvPicPr>
          <p:cNvPr id="24" name="Picture 23" descr="A person in a suit and tie&#10;&#10;Description automatically generated">
            <a:extLst>
              <a:ext uri="{FF2B5EF4-FFF2-40B4-BE49-F238E27FC236}">
                <a16:creationId xmlns:a16="http://schemas.microsoft.com/office/drawing/2014/main" id="{6026392C-BC80-E187-6A43-AE0E82A109E7}"/>
              </a:ext>
            </a:extLst>
          </p:cNvPr>
          <p:cNvPicPr>
            <a:picLocks noChangeAspect="1"/>
          </p:cNvPicPr>
          <p:nvPr/>
        </p:nvPicPr>
        <p:blipFill rotWithShape="1">
          <a:blip r:embed="rId4"/>
          <a:srcRect l="24031" t="2176" r="31860" b="19629"/>
          <a:stretch/>
        </p:blipFill>
        <p:spPr>
          <a:xfrm>
            <a:off x="6790979" y="3239434"/>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28" name="Picture 27" descr="A person with long hair smiling&#10;&#10;Description automatically generated">
            <a:extLst>
              <a:ext uri="{FF2B5EF4-FFF2-40B4-BE49-F238E27FC236}">
                <a16:creationId xmlns:a16="http://schemas.microsoft.com/office/drawing/2014/main" id="{2A14C5DB-9170-8300-5DC0-A73CB6497134}"/>
              </a:ext>
            </a:extLst>
          </p:cNvPr>
          <p:cNvPicPr>
            <a:picLocks noChangeAspect="1"/>
          </p:cNvPicPr>
          <p:nvPr/>
        </p:nvPicPr>
        <p:blipFill rotWithShape="1">
          <a:blip r:embed="rId5"/>
          <a:srcRect l="12800" t="3211" r="13614" b="18251"/>
          <a:stretch/>
        </p:blipFill>
        <p:spPr>
          <a:xfrm>
            <a:off x="3868723" y="3276144"/>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30" name="Picture 29" descr="A person with a beard smiling&#10;&#10;Description automatically generated">
            <a:extLst>
              <a:ext uri="{FF2B5EF4-FFF2-40B4-BE49-F238E27FC236}">
                <a16:creationId xmlns:a16="http://schemas.microsoft.com/office/drawing/2014/main" id="{3B4BD8C6-A30E-322B-29E0-CEE95448777D}"/>
              </a:ext>
            </a:extLst>
          </p:cNvPr>
          <p:cNvPicPr>
            <a:picLocks noChangeAspect="1"/>
          </p:cNvPicPr>
          <p:nvPr/>
        </p:nvPicPr>
        <p:blipFill rotWithShape="1">
          <a:blip r:embed="rId6"/>
          <a:srcRect l="8323" t="973" r="8401" b="15750"/>
          <a:stretch/>
        </p:blipFill>
        <p:spPr>
          <a:xfrm>
            <a:off x="9506205" y="3276144"/>
            <a:ext cx="1564643" cy="1564643"/>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31" name="Rectangle 30">
            <a:extLst>
              <a:ext uri="{FF2B5EF4-FFF2-40B4-BE49-F238E27FC236}">
                <a16:creationId xmlns:a16="http://schemas.microsoft.com/office/drawing/2014/main" id="{CAB94EE8-4E4A-20C7-498E-A56ED6AF60AF}"/>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qr code on a white background&#10;&#10;Description automatically generated">
            <a:extLst>
              <a:ext uri="{FF2B5EF4-FFF2-40B4-BE49-F238E27FC236}">
                <a16:creationId xmlns:a16="http://schemas.microsoft.com/office/drawing/2014/main" id="{07094379-9F10-CE72-58B1-B505FD1391F5}"/>
              </a:ext>
            </a:extLst>
          </p:cNvPr>
          <p:cNvPicPr>
            <a:picLocks noChangeAspect="1"/>
          </p:cNvPicPr>
          <p:nvPr/>
        </p:nvPicPr>
        <p:blipFill>
          <a:blip r:embed="rId7"/>
          <a:stretch>
            <a:fillRect/>
          </a:stretch>
        </p:blipFill>
        <p:spPr>
          <a:xfrm>
            <a:off x="9997825" y="1412875"/>
            <a:ext cx="1354388" cy="1354388"/>
          </a:xfrm>
          <a:prstGeom prst="rect">
            <a:avLst/>
          </a:prstGeom>
        </p:spPr>
      </p:pic>
      <p:sp>
        <p:nvSpPr>
          <p:cNvPr id="33" name="TextBox 32">
            <a:extLst>
              <a:ext uri="{FF2B5EF4-FFF2-40B4-BE49-F238E27FC236}">
                <a16:creationId xmlns:a16="http://schemas.microsoft.com/office/drawing/2014/main" id="{F8AFFD03-F891-D22C-6A3E-DFDED936B151}"/>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sp>
        <p:nvSpPr>
          <p:cNvPr id="34" name="TextBox 33">
            <a:extLst>
              <a:ext uri="{FF2B5EF4-FFF2-40B4-BE49-F238E27FC236}">
                <a16:creationId xmlns:a16="http://schemas.microsoft.com/office/drawing/2014/main" id="{FEFCD2AF-D44B-8B6A-0281-4BC24E4B5AA7}"/>
              </a:ext>
            </a:extLst>
          </p:cNvPr>
          <p:cNvSpPr txBox="1"/>
          <p:nvPr/>
        </p:nvSpPr>
        <p:spPr>
          <a:xfrm>
            <a:off x="772724" y="4857034"/>
            <a:ext cx="2276106"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Lucy Barnes</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UCL</a:t>
            </a:r>
          </a:p>
          <a:p>
            <a:pPr algn="ctr"/>
            <a:r>
              <a:rPr lang="en-US" dirty="0">
                <a:solidFill>
                  <a:schemeClr val="bg1"/>
                </a:solidFill>
                <a:latin typeface="KingsBureauGrot FiveOne" panose="02000506040000020004" pitchFamily="2" charset="0"/>
              </a:rPr>
              <a:t>(Chair)</a:t>
            </a:r>
          </a:p>
        </p:txBody>
      </p:sp>
      <p:pic>
        <p:nvPicPr>
          <p:cNvPr id="43" name="Picture 42" descr="A person smiling for a picture&#10;&#10;Description automatically generated">
            <a:extLst>
              <a:ext uri="{FF2B5EF4-FFF2-40B4-BE49-F238E27FC236}">
                <a16:creationId xmlns:a16="http://schemas.microsoft.com/office/drawing/2014/main" id="{DE96C79E-1C5A-9255-5E06-C316389B8ECB}"/>
              </a:ext>
            </a:extLst>
          </p:cNvPr>
          <p:cNvPicPr>
            <a:picLocks noChangeAspect="1"/>
          </p:cNvPicPr>
          <p:nvPr/>
        </p:nvPicPr>
        <p:blipFill rotWithShape="1">
          <a:blip r:embed="rId8"/>
          <a:srcRect l="31127" t="10144" r="24844" b="19411"/>
          <a:stretch/>
        </p:blipFill>
        <p:spPr>
          <a:xfrm>
            <a:off x="1161619" y="3276144"/>
            <a:ext cx="1564643" cy="1564643"/>
          </a:xfrm>
          <a:custGeom>
            <a:avLst/>
            <a:gdLst>
              <a:gd name="connsiteX0" fmla="*/ 782322 w 1564643"/>
              <a:gd name="connsiteY0" fmla="*/ 0 h 1564643"/>
              <a:gd name="connsiteX1" fmla="*/ 1564643 w 1564643"/>
              <a:gd name="connsiteY1" fmla="*/ 782322 h 1564643"/>
              <a:gd name="connsiteX2" fmla="*/ 782322 w 1564643"/>
              <a:gd name="connsiteY2" fmla="*/ 1564643 h 1564643"/>
              <a:gd name="connsiteX3" fmla="*/ 0 w 1564643"/>
              <a:gd name="connsiteY3" fmla="*/ 782322 h 1564643"/>
              <a:gd name="connsiteX4" fmla="*/ 782322 w 1564643"/>
              <a:gd name="connsiteY4" fmla="*/ 0 h 156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643" h="1564643">
                <a:moveTo>
                  <a:pt x="782322" y="0"/>
                </a:moveTo>
                <a:cubicBezTo>
                  <a:pt x="1214386" y="0"/>
                  <a:pt x="1564643" y="350257"/>
                  <a:pt x="1564643" y="782322"/>
                </a:cubicBezTo>
                <a:cubicBezTo>
                  <a:pt x="1564643" y="1214386"/>
                  <a:pt x="1214386" y="1564643"/>
                  <a:pt x="782322" y="1564643"/>
                </a:cubicBezTo>
                <a:cubicBezTo>
                  <a:pt x="350257" y="1564643"/>
                  <a:pt x="0" y="1214386"/>
                  <a:pt x="0" y="782322"/>
                </a:cubicBezTo>
                <a:cubicBezTo>
                  <a:pt x="0" y="350257"/>
                  <a:pt x="350257" y="0"/>
                  <a:pt x="782322" y="0"/>
                </a:cubicBezTo>
                <a:close/>
              </a:path>
            </a:pathLst>
          </a:custGeom>
        </p:spPr>
      </p:pic>
      <p:pic>
        <p:nvPicPr>
          <p:cNvPr id="44" name="Picture 8" descr="Fairness Foundation">
            <a:extLst>
              <a:ext uri="{FF2B5EF4-FFF2-40B4-BE49-F238E27FC236}">
                <a16:creationId xmlns:a16="http://schemas.microsoft.com/office/drawing/2014/main" id="{479C1345-CFE1-69A1-56DB-FF975513FD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picture containing text, font, graphics, graphic design&#10;&#10;Description automatically generated">
            <a:extLst>
              <a:ext uri="{FF2B5EF4-FFF2-40B4-BE49-F238E27FC236}">
                <a16:creationId xmlns:a16="http://schemas.microsoft.com/office/drawing/2014/main" id="{7627B108-BAC9-6B0C-4441-83B6314AB397}"/>
              </a:ext>
            </a:extLst>
          </p:cNvPr>
          <p:cNvPicPr>
            <a:picLocks noChangeAspect="1"/>
          </p:cNvPicPr>
          <p:nvPr/>
        </p:nvPicPr>
        <p:blipFill>
          <a:blip r:embed="rId10"/>
          <a:stretch>
            <a:fillRect/>
          </a:stretch>
        </p:blipFill>
        <p:spPr>
          <a:xfrm>
            <a:off x="9672790" y="173294"/>
            <a:ext cx="1706376" cy="619128"/>
          </a:xfrm>
          <a:prstGeom prst="rect">
            <a:avLst/>
          </a:prstGeom>
        </p:spPr>
      </p:pic>
      <p:pic>
        <p:nvPicPr>
          <p:cNvPr id="46" name="Picture 45" descr="A close-up of a logo&#10;&#10;Description automatically generated with low confidence">
            <a:extLst>
              <a:ext uri="{FF2B5EF4-FFF2-40B4-BE49-F238E27FC236}">
                <a16:creationId xmlns:a16="http://schemas.microsoft.com/office/drawing/2014/main" id="{F35308F0-AB6C-80BF-FEC2-6685FFC9FC61}"/>
              </a:ext>
            </a:extLst>
          </p:cNvPr>
          <p:cNvPicPr>
            <a:picLocks noChangeAspect="1"/>
          </p:cNvPicPr>
          <p:nvPr/>
        </p:nvPicPr>
        <p:blipFill>
          <a:blip r:embed="rId11">
            <a:clrChange>
              <a:clrFrom>
                <a:srgbClr val="F3F3F3"/>
              </a:clrFrom>
              <a:clrTo>
                <a:srgbClr val="F3F3F3">
                  <a:alpha val="0"/>
                </a:srgbClr>
              </a:clrTo>
            </a:clrChange>
            <a:grayscl/>
            <a:extLst>
              <a:ext uri="{BEBA8EAE-BF5A-486C-A8C5-ECC9F3942E4B}">
                <a14:imgProps xmlns:a14="http://schemas.microsoft.com/office/drawing/2010/main">
                  <a14:imgLayer r:embed="rId12">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3" name="TextBox 2">
            <a:extLst>
              <a:ext uri="{FF2B5EF4-FFF2-40B4-BE49-F238E27FC236}">
                <a16:creationId xmlns:a16="http://schemas.microsoft.com/office/drawing/2014/main" id="{246B07FD-BDF7-D2C0-2150-52F631AD61EE}"/>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93261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2"/>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755567" y="1594269"/>
            <a:ext cx="6559633"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Tea</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60223B-9A45-FB38-DFF8-B561830C220E}"/>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qr code on a white background&#10;&#10;Description automatically generated">
            <a:extLst>
              <a:ext uri="{FF2B5EF4-FFF2-40B4-BE49-F238E27FC236}">
                <a16:creationId xmlns:a16="http://schemas.microsoft.com/office/drawing/2014/main" id="{28F5ED0D-0511-529C-BDF2-AA82FD1C9326}"/>
              </a:ext>
            </a:extLst>
          </p:cNvPr>
          <p:cNvPicPr>
            <a:picLocks noChangeAspect="1"/>
          </p:cNvPicPr>
          <p:nvPr/>
        </p:nvPicPr>
        <p:blipFill>
          <a:blip r:embed="rId3"/>
          <a:stretch>
            <a:fillRect/>
          </a:stretch>
        </p:blipFill>
        <p:spPr>
          <a:xfrm>
            <a:off x="9997825" y="1412875"/>
            <a:ext cx="1354388" cy="1354388"/>
          </a:xfrm>
          <a:prstGeom prst="rect">
            <a:avLst/>
          </a:prstGeom>
        </p:spPr>
      </p:pic>
      <p:sp>
        <p:nvSpPr>
          <p:cNvPr id="13" name="TextBox 12">
            <a:extLst>
              <a:ext uri="{FF2B5EF4-FFF2-40B4-BE49-F238E27FC236}">
                <a16:creationId xmlns:a16="http://schemas.microsoft.com/office/drawing/2014/main" id="{57FBFFA9-AFDF-43EB-B0DC-B6D521097DF5}"/>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pic>
        <p:nvPicPr>
          <p:cNvPr id="14" name="Picture 8" descr="Fairness Foundation">
            <a:extLst>
              <a:ext uri="{FF2B5EF4-FFF2-40B4-BE49-F238E27FC236}">
                <a16:creationId xmlns:a16="http://schemas.microsoft.com/office/drawing/2014/main" id="{B76122DC-FEB6-FE08-C9CA-7ECF1EF9B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text, font, graphics, graphic design&#10;&#10;Description automatically generated">
            <a:extLst>
              <a:ext uri="{FF2B5EF4-FFF2-40B4-BE49-F238E27FC236}">
                <a16:creationId xmlns:a16="http://schemas.microsoft.com/office/drawing/2014/main" id="{2EED207E-1878-62C2-4873-733F5D7B445A}"/>
              </a:ext>
            </a:extLst>
          </p:cNvPr>
          <p:cNvPicPr>
            <a:picLocks noChangeAspect="1"/>
          </p:cNvPicPr>
          <p:nvPr/>
        </p:nvPicPr>
        <p:blipFill>
          <a:blip r:embed="rId5"/>
          <a:stretch>
            <a:fillRect/>
          </a:stretch>
        </p:blipFill>
        <p:spPr>
          <a:xfrm>
            <a:off x="9672790" y="173294"/>
            <a:ext cx="1706376" cy="619128"/>
          </a:xfrm>
          <a:prstGeom prst="rect">
            <a:avLst/>
          </a:prstGeom>
        </p:spPr>
      </p:pic>
      <p:pic>
        <p:nvPicPr>
          <p:cNvPr id="16" name="Picture 15" descr="A close-up of a logo&#10;&#10;Description automatically generated with low confidence">
            <a:extLst>
              <a:ext uri="{FF2B5EF4-FFF2-40B4-BE49-F238E27FC236}">
                <a16:creationId xmlns:a16="http://schemas.microsoft.com/office/drawing/2014/main" id="{6FCCE92C-75C1-ABD2-F259-385EB1F1D8A8}"/>
              </a:ext>
            </a:extLst>
          </p:cNvPr>
          <p:cNvPicPr>
            <a:picLocks noChangeAspect="1"/>
          </p:cNvPicPr>
          <p:nvPr/>
        </p:nvPicPr>
        <p:blipFill>
          <a:blip r:embed="rId6">
            <a:clrChange>
              <a:clrFrom>
                <a:srgbClr val="F3F3F3"/>
              </a:clrFrom>
              <a:clrTo>
                <a:srgbClr val="F3F3F3">
                  <a:alpha val="0"/>
                </a:srgbClr>
              </a:clrTo>
            </a:clrChange>
            <a:grayscl/>
            <a:extLst>
              <a:ext uri="{BEBA8EAE-BF5A-486C-A8C5-ECC9F3942E4B}">
                <a14:imgProps xmlns:a14="http://schemas.microsoft.com/office/drawing/2010/main">
                  <a14:imgLayer r:embed="rId7">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3" name="TextBox 2">
            <a:extLst>
              <a:ext uri="{FF2B5EF4-FFF2-40B4-BE49-F238E27FC236}">
                <a16:creationId xmlns:a16="http://schemas.microsoft.com/office/drawing/2014/main" id="{8FB5D565-9318-FA6B-52FC-E6E153C13770}"/>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212400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2"/>
          <a:srcRect t="57035" r="35199"/>
          <a:stretch/>
        </p:blipFill>
        <p:spPr>
          <a:xfrm>
            <a:off x="507977" y="0"/>
            <a:ext cx="11684024" cy="5705631"/>
          </a:xfrm>
          <a:prstGeom prst="rect">
            <a:avLst/>
          </a:prstGeom>
        </p:spPr>
      </p:pic>
      <p:sp>
        <p:nvSpPr>
          <p:cNvPr id="35" name="Rectangle 34">
            <a:extLst>
              <a:ext uri="{FF2B5EF4-FFF2-40B4-BE49-F238E27FC236}">
                <a16:creationId xmlns:a16="http://schemas.microsoft.com/office/drawing/2014/main" id="{F6A8359A-0755-655D-F009-77307C682761}"/>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E30C10-0DBF-FEC5-51BD-D3E5E516D82D}"/>
              </a:ext>
            </a:extLst>
          </p:cNvPr>
          <p:cNvSpPr txBox="1"/>
          <p:nvPr/>
        </p:nvSpPr>
        <p:spPr>
          <a:xfrm>
            <a:off x="731502" y="1606301"/>
            <a:ext cx="6559633"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What works?</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on a white background&#10;&#10;Description automatically generated">
            <a:extLst>
              <a:ext uri="{FF2B5EF4-FFF2-40B4-BE49-F238E27FC236}">
                <a16:creationId xmlns:a16="http://schemas.microsoft.com/office/drawing/2014/main" id="{1837B4BE-F142-15FD-F1BA-E685EA658501}"/>
              </a:ext>
            </a:extLst>
          </p:cNvPr>
          <p:cNvPicPr>
            <a:picLocks noChangeAspect="1"/>
          </p:cNvPicPr>
          <p:nvPr/>
        </p:nvPicPr>
        <p:blipFill>
          <a:blip r:embed="rId3"/>
          <a:stretch>
            <a:fillRect/>
          </a:stretch>
        </p:blipFill>
        <p:spPr>
          <a:xfrm>
            <a:off x="9997825" y="1412875"/>
            <a:ext cx="1354388" cy="1354388"/>
          </a:xfrm>
          <a:prstGeom prst="rect">
            <a:avLst/>
          </a:prstGeom>
        </p:spPr>
      </p:pic>
      <p:sp>
        <p:nvSpPr>
          <p:cNvPr id="10" name="TextBox 9">
            <a:extLst>
              <a:ext uri="{FF2B5EF4-FFF2-40B4-BE49-F238E27FC236}">
                <a16:creationId xmlns:a16="http://schemas.microsoft.com/office/drawing/2014/main" id="{50E2C4B8-D1F9-467E-83C1-8166E63D616A}"/>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sp>
        <p:nvSpPr>
          <p:cNvPr id="13" name="TextBox 12">
            <a:extLst>
              <a:ext uri="{FF2B5EF4-FFF2-40B4-BE49-F238E27FC236}">
                <a16:creationId xmlns:a16="http://schemas.microsoft.com/office/drawing/2014/main" id="{487CD998-6D54-F7C9-797B-3EC8AC3881FB}"/>
              </a:ext>
            </a:extLst>
          </p:cNvPr>
          <p:cNvSpPr txBox="1"/>
          <p:nvPr/>
        </p:nvSpPr>
        <p:spPr>
          <a:xfrm>
            <a:off x="9369147" y="4844019"/>
            <a:ext cx="2432748"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Lindsay Judge</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Resolution Foundation</a:t>
            </a:r>
          </a:p>
        </p:txBody>
      </p:sp>
      <p:sp>
        <p:nvSpPr>
          <p:cNvPr id="14" name="TextBox 13">
            <a:extLst>
              <a:ext uri="{FF2B5EF4-FFF2-40B4-BE49-F238E27FC236}">
                <a16:creationId xmlns:a16="http://schemas.microsoft.com/office/drawing/2014/main" id="{73D05AAA-ADF8-C396-5718-564E1D519345}"/>
              </a:ext>
            </a:extLst>
          </p:cNvPr>
          <p:cNvSpPr txBox="1"/>
          <p:nvPr/>
        </p:nvSpPr>
        <p:spPr>
          <a:xfrm>
            <a:off x="7307324" y="4844019"/>
            <a:ext cx="1919450"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Emma Revie </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Trussell Trust</a:t>
            </a:r>
          </a:p>
        </p:txBody>
      </p:sp>
      <p:sp>
        <p:nvSpPr>
          <p:cNvPr id="17" name="TextBox 16">
            <a:extLst>
              <a:ext uri="{FF2B5EF4-FFF2-40B4-BE49-F238E27FC236}">
                <a16:creationId xmlns:a16="http://schemas.microsoft.com/office/drawing/2014/main" id="{CA3F323F-C317-797C-0A76-ECC43C48DA28}"/>
              </a:ext>
            </a:extLst>
          </p:cNvPr>
          <p:cNvSpPr txBox="1"/>
          <p:nvPr/>
        </p:nvSpPr>
        <p:spPr>
          <a:xfrm>
            <a:off x="2761841" y="4844019"/>
            <a:ext cx="2216178" cy="738664"/>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Iain Mansfield</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Policy Exchange</a:t>
            </a:r>
          </a:p>
        </p:txBody>
      </p:sp>
      <p:sp>
        <p:nvSpPr>
          <p:cNvPr id="18" name="TextBox 17">
            <a:extLst>
              <a:ext uri="{FF2B5EF4-FFF2-40B4-BE49-F238E27FC236}">
                <a16:creationId xmlns:a16="http://schemas.microsoft.com/office/drawing/2014/main" id="{CE9E82AD-D73E-0464-3BFA-0038A9D521AB}"/>
              </a:ext>
            </a:extLst>
          </p:cNvPr>
          <p:cNvSpPr txBox="1"/>
          <p:nvPr/>
        </p:nvSpPr>
        <p:spPr>
          <a:xfrm>
            <a:off x="5162240" y="4844019"/>
            <a:ext cx="1919450"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Arun Advani</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University of </a:t>
            </a:r>
            <a:br>
              <a:rPr lang="en-US" dirty="0">
                <a:solidFill>
                  <a:schemeClr val="bg1"/>
                </a:solidFill>
                <a:latin typeface="KingsBureauGrot FiveOne" panose="02000506040000020004" pitchFamily="2" charset="0"/>
              </a:rPr>
            </a:br>
            <a:r>
              <a:rPr lang="en-US" dirty="0">
                <a:solidFill>
                  <a:schemeClr val="bg1"/>
                </a:solidFill>
                <a:latin typeface="KingsBureauGrot FiveOne" panose="02000506040000020004" pitchFamily="2" charset="0"/>
              </a:rPr>
              <a:t>Warwick</a:t>
            </a:r>
          </a:p>
        </p:txBody>
      </p:sp>
      <p:pic>
        <p:nvPicPr>
          <p:cNvPr id="30" name="Picture 29" descr="A person wearing glasses and a white shirt&#10;&#10;Description automatically generated">
            <a:extLst>
              <a:ext uri="{FF2B5EF4-FFF2-40B4-BE49-F238E27FC236}">
                <a16:creationId xmlns:a16="http://schemas.microsoft.com/office/drawing/2014/main" id="{F0A98277-EECD-AC76-1FF8-8801914AB7F2}"/>
              </a:ext>
            </a:extLst>
          </p:cNvPr>
          <p:cNvPicPr>
            <a:picLocks noChangeAspect="1"/>
          </p:cNvPicPr>
          <p:nvPr/>
        </p:nvPicPr>
        <p:blipFill rotWithShape="1">
          <a:blip r:embed="rId4"/>
          <a:srcRect l="54323" t="5842" r="7276" b="25888"/>
          <a:stretch/>
        </p:blipFill>
        <p:spPr>
          <a:xfrm>
            <a:off x="5336284" y="3255365"/>
            <a:ext cx="1571362" cy="1571362"/>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32" name="Picture 31" descr="A person smiling at the camera&#10;&#10;Description automatically generated">
            <a:extLst>
              <a:ext uri="{FF2B5EF4-FFF2-40B4-BE49-F238E27FC236}">
                <a16:creationId xmlns:a16="http://schemas.microsoft.com/office/drawing/2014/main" id="{69C8B79D-E16F-700F-DE19-A0FC24B33392}"/>
              </a:ext>
            </a:extLst>
          </p:cNvPr>
          <p:cNvPicPr>
            <a:picLocks noChangeAspect="1"/>
          </p:cNvPicPr>
          <p:nvPr/>
        </p:nvPicPr>
        <p:blipFill rotWithShape="1">
          <a:blip r:embed="rId5"/>
          <a:srcRect l="16062" t="4766" r="27228" b="24346"/>
          <a:stretch/>
        </p:blipFill>
        <p:spPr>
          <a:xfrm>
            <a:off x="7481368" y="3255365"/>
            <a:ext cx="1571362" cy="1571362"/>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28" name="Picture 27" descr="A person in a suit smiling&#10;&#10;Description automatically generated">
            <a:extLst>
              <a:ext uri="{FF2B5EF4-FFF2-40B4-BE49-F238E27FC236}">
                <a16:creationId xmlns:a16="http://schemas.microsoft.com/office/drawing/2014/main" id="{F195957C-97AE-FDC9-C549-253ABA3795A5}"/>
              </a:ext>
            </a:extLst>
          </p:cNvPr>
          <p:cNvPicPr>
            <a:picLocks noChangeAspect="1"/>
          </p:cNvPicPr>
          <p:nvPr/>
        </p:nvPicPr>
        <p:blipFill rotWithShape="1">
          <a:blip r:embed="rId6"/>
          <a:srcRect l="23996" t="4107" r="26641" b="13622"/>
          <a:stretch/>
        </p:blipFill>
        <p:spPr>
          <a:xfrm>
            <a:off x="3084249" y="3274803"/>
            <a:ext cx="1571362" cy="1571362"/>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34" name="Picture 33" descr="A person with dark hair wearing a purple shirt&#10;&#10;Description automatically generated">
            <a:extLst>
              <a:ext uri="{FF2B5EF4-FFF2-40B4-BE49-F238E27FC236}">
                <a16:creationId xmlns:a16="http://schemas.microsoft.com/office/drawing/2014/main" id="{F744F8C6-1D53-FD21-5CE1-D72CBF4A8CFF}"/>
              </a:ext>
            </a:extLst>
          </p:cNvPr>
          <p:cNvPicPr>
            <a:picLocks noChangeAspect="1"/>
          </p:cNvPicPr>
          <p:nvPr/>
        </p:nvPicPr>
        <p:blipFill rotWithShape="1">
          <a:blip r:embed="rId7"/>
          <a:srcRect l="23135" t="10749" r="25834" b="38220"/>
          <a:stretch/>
        </p:blipFill>
        <p:spPr>
          <a:xfrm>
            <a:off x="9799840" y="3255365"/>
            <a:ext cx="1571362" cy="1571362"/>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36" name="TextBox 35">
            <a:extLst>
              <a:ext uri="{FF2B5EF4-FFF2-40B4-BE49-F238E27FC236}">
                <a16:creationId xmlns:a16="http://schemas.microsoft.com/office/drawing/2014/main" id="{6C7F571C-27EE-0EA7-B75F-7CAAD186F5D7}"/>
              </a:ext>
            </a:extLst>
          </p:cNvPr>
          <p:cNvSpPr txBox="1"/>
          <p:nvPr/>
        </p:nvSpPr>
        <p:spPr>
          <a:xfrm>
            <a:off x="394818" y="4844019"/>
            <a:ext cx="2446154"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Ryan Shorthouse</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Bright Blue</a:t>
            </a:r>
          </a:p>
          <a:p>
            <a:pPr algn="ctr"/>
            <a:r>
              <a:rPr lang="en-US" dirty="0">
                <a:solidFill>
                  <a:schemeClr val="bg1"/>
                </a:solidFill>
                <a:latin typeface="KingsBureauGrot FiveOne" panose="02000506040000020004" pitchFamily="2" charset="0"/>
              </a:rPr>
              <a:t>(Chair)</a:t>
            </a:r>
          </a:p>
        </p:txBody>
      </p:sp>
      <p:pic>
        <p:nvPicPr>
          <p:cNvPr id="41" name="Picture 40" descr="A person in a suit and glasses smiling&#10;&#10;Description automatically generated">
            <a:extLst>
              <a:ext uri="{FF2B5EF4-FFF2-40B4-BE49-F238E27FC236}">
                <a16:creationId xmlns:a16="http://schemas.microsoft.com/office/drawing/2014/main" id="{425A6AFC-AE22-F428-3BAE-9FD653C467B1}"/>
              </a:ext>
            </a:extLst>
          </p:cNvPr>
          <p:cNvPicPr>
            <a:picLocks noChangeAspect="1"/>
          </p:cNvPicPr>
          <p:nvPr/>
        </p:nvPicPr>
        <p:blipFill rotWithShape="1">
          <a:blip r:embed="rId8"/>
          <a:srcRect l="8634" t="5134" r="30899" b="34396"/>
          <a:stretch/>
        </p:blipFill>
        <p:spPr>
          <a:xfrm>
            <a:off x="832214" y="3274803"/>
            <a:ext cx="1571362" cy="1571362"/>
          </a:xfrm>
          <a:custGeom>
            <a:avLst/>
            <a:gdLst>
              <a:gd name="connsiteX0" fmla="*/ 785681 w 1571362"/>
              <a:gd name="connsiteY0" fmla="*/ 0 h 1571362"/>
              <a:gd name="connsiteX1" fmla="*/ 1571362 w 1571362"/>
              <a:gd name="connsiteY1" fmla="*/ 785681 h 1571362"/>
              <a:gd name="connsiteX2" fmla="*/ 785681 w 1571362"/>
              <a:gd name="connsiteY2" fmla="*/ 1571362 h 1571362"/>
              <a:gd name="connsiteX3" fmla="*/ 0 w 1571362"/>
              <a:gd name="connsiteY3" fmla="*/ 785681 h 1571362"/>
              <a:gd name="connsiteX4" fmla="*/ 785681 w 1571362"/>
              <a:gd name="connsiteY4" fmla="*/ 0 h 157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362" h="1571362">
                <a:moveTo>
                  <a:pt x="785681" y="0"/>
                </a:moveTo>
                <a:cubicBezTo>
                  <a:pt x="1219601" y="0"/>
                  <a:pt x="1571362" y="351761"/>
                  <a:pt x="1571362" y="785681"/>
                </a:cubicBezTo>
                <a:cubicBezTo>
                  <a:pt x="1571362" y="1219601"/>
                  <a:pt x="1219601" y="1571362"/>
                  <a:pt x="785681" y="1571362"/>
                </a:cubicBezTo>
                <a:cubicBezTo>
                  <a:pt x="351761" y="1571362"/>
                  <a:pt x="0" y="1219601"/>
                  <a:pt x="0" y="785681"/>
                </a:cubicBezTo>
                <a:cubicBezTo>
                  <a:pt x="0" y="351761"/>
                  <a:pt x="351761" y="0"/>
                  <a:pt x="785681" y="0"/>
                </a:cubicBezTo>
                <a:close/>
              </a:path>
            </a:pathLst>
          </a:custGeom>
        </p:spPr>
      </p:pic>
      <p:pic>
        <p:nvPicPr>
          <p:cNvPr id="46" name="Picture 8" descr="Fairness Foundation">
            <a:extLst>
              <a:ext uri="{FF2B5EF4-FFF2-40B4-BE49-F238E27FC236}">
                <a16:creationId xmlns:a16="http://schemas.microsoft.com/office/drawing/2014/main" id="{E12A9E5F-AD09-A5A9-8293-4A4131F365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A picture containing text, font, graphics, graphic design&#10;&#10;Description automatically generated">
            <a:extLst>
              <a:ext uri="{FF2B5EF4-FFF2-40B4-BE49-F238E27FC236}">
                <a16:creationId xmlns:a16="http://schemas.microsoft.com/office/drawing/2014/main" id="{4D237E52-E8EA-64BB-2910-45F4937828B6}"/>
              </a:ext>
            </a:extLst>
          </p:cNvPr>
          <p:cNvPicPr>
            <a:picLocks noChangeAspect="1"/>
          </p:cNvPicPr>
          <p:nvPr/>
        </p:nvPicPr>
        <p:blipFill>
          <a:blip r:embed="rId10"/>
          <a:stretch>
            <a:fillRect/>
          </a:stretch>
        </p:blipFill>
        <p:spPr>
          <a:xfrm>
            <a:off x="9672790" y="173294"/>
            <a:ext cx="1706376" cy="619128"/>
          </a:xfrm>
          <a:prstGeom prst="rect">
            <a:avLst/>
          </a:prstGeom>
        </p:spPr>
      </p:pic>
      <p:pic>
        <p:nvPicPr>
          <p:cNvPr id="48" name="Picture 47" descr="A close-up of a logo&#10;&#10;Description automatically generated with low confidence">
            <a:extLst>
              <a:ext uri="{FF2B5EF4-FFF2-40B4-BE49-F238E27FC236}">
                <a16:creationId xmlns:a16="http://schemas.microsoft.com/office/drawing/2014/main" id="{F0F39A7C-4BEF-06AC-08F1-874D65E4EF19}"/>
              </a:ext>
            </a:extLst>
          </p:cNvPr>
          <p:cNvPicPr>
            <a:picLocks noChangeAspect="1"/>
          </p:cNvPicPr>
          <p:nvPr/>
        </p:nvPicPr>
        <p:blipFill>
          <a:blip r:embed="rId11">
            <a:clrChange>
              <a:clrFrom>
                <a:srgbClr val="F3F3F3"/>
              </a:clrFrom>
              <a:clrTo>
                <a:srgbClr val="F3F3F3">
                  <a:alpha val="0"/>
                </a:srgbClr>
              </a:clrTo>
            </a:clrChange>
            <a:grayscl/>
            <a:extLst>
              <a:ext uri="{BEBA8EAE-BF5A-486C-A8C5-ECC9F3942E4B}">
                <a14:imgProps xmlns:a14="http://schemas.microsoft.com/office/drawing/2010/main">
                  <a14:imgLayer r:embed="rId12">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7" name="TextBox 6">
            <a:extLst>
              <a:ext uri="{FF2B5EF4-FFF2-40B4-BE49-F238E27FC236}">
                <a16:creationId xmlns:a16="http://schemas.microsoft.com/office/drawing/2014/main" id="{644B0EDF-7386-4358-D676-6702D690EAAD}"/>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78559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2"/>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731503" y="1594269"/>
            <a:ext cx="8171866" cy="1015663"/>
          </a:xfrm>
          <a:prstGeom prst="rect">
            <a:avLst/>
          </a:prstGeom>
          <a:noFill/>
        </p:spPr>
        <p:txBody>
          <a:bodyPr wrap="square" rtlCol="0">
            <a:spAutoFit/>
          </a:bodyPr>
          <a:lstStyle/>
          <a:p>
            <a:r>
              <a:rPr lang="en-US" sz="6000" b="1" spc="-30" dirty="0">
                <a:solidFill>
                  <a:schemeClr val="bg1"/>
                </a:solidFill>
                <a:latin typeface="KingsBureauGrot ThreeSeven" panose="02000506040000020004" pitchFamily="2" charset="0"/>
              </a:rPr>
              <a:t>Finding common ground</a:t>
            </a:r>
            <a:endParaRPr lang="en-US" b="1" spc="-30"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in a suit and tie&#10;&#10;Description automatically generated">
            <a:extLst>
              <a:ext uri="{FF2B5EF4-FFF2-40B4-BE49-F238E27FC236}">
                <a16:creationId xmlns:a16="http://schemas.microsoft.com/office/drawing/2014/main" id="{DE087B28-AFEA-695A-9A8B-77E99E361CA6}"/>
              </a:ext>
            </a:extLst>
          </p:cNvPr>
          <p:cNvPicPr>
            <a:picLocks noChangeAspect="1"/>
          </p:cNvPicPr>
          <p:nvPr/>
        </p:nvPicPr>
        <p:blipFill rotWithShape="1">
          <a:blip r:embed="rId3"/>
          <a:srcRect l="5624" t="9396" r="9962" b="27292"/>
          <a:stretch/>
        </p:blipFill>
        <p:spPr>
          <a:xfrm>
            <a:off x="3605679" y="3212132"/>
            <a:ext cx="1581987" cy="1581987"/>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pic>
        <p:nvPicPr>
          <p:cNvPr id="16" name="Picture 15" descr="A person in a suit smiling&#10;&#10;Description automatically generated">
            <a:extLst>
              <a:ext uri="{FF2B5EF4-FFF2-40B4-BE49-F238E27FC236}">
                <a16:creationId xmlns:a16="http://schemas.microsoft.com/office/drawing/2014/main" id="{B81E770C-FAE9-9CB5-91D9-F7E22499602B}"/>
              </a:ext>
            </a:extLst>
          </p:cNvPr>
          <p:cNvPicPr>
            <a:picLocks noChangeAspect="1"/>
          </p:cNvPicPr>
          <p:nvPr/>
        </p:nvPicPr>
        <p:blipFill rotWithShape="1">
          <a:blip r:embed="rId4"/>
          <a:srcRect l="11231" t="8456" r="12896" b="15672"/>
          <a:stretch/>
        </p:blipFill>
        <p:spPr>
          <a:xfrm>
            <a:off x="7068719" y="3212132"/>
            <a:ext cx="1581987" cy="1581987"/>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17" name="TextBox 16">
            <a:extLst>
              <a:ext uri="{FF2B5EF4-FFF2-40B4-BE49-F238E27FC236}">
                <a16:creationId xmlns:a16="http://schemas.microsoft.com/office/drawing/2014/main" id="{3115CC8D-F7D3-2F14-1E0C-52F99644AAAD}"/>
              </a:ext>
            </a:extLst>
          </p:cNvPr>
          <p:cNvSpPr txBox="1"/>
          <p:nvPr/>
        </p:nvSpPr>
        <p:spPr>
          <a:xfrm>
            <a:off x="2726072" y="4823444"/>
            <a:ext cx="3133863"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Liam Byrne MP</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MP for Birmingham Hodge Hill</a:t>
            </a:r>
          </a:p>
          <a:p>
            <a:pPr algn="ctr"/>
            <a:r>
              <a:rPr lang="en-US" dirty="0" err="1">
                <a:solidFill>
                  <a:schemeClr val="bg1"/>
                </a:solidFill>
                <a:latin typeface="KingsBureauGrot FiveOne" panose="02000506040000020004" pitchFamily="2" charset="0"/>
              </a:rPr>
              <a:t>Labour</a:t>
            </a:r>
            <a:endParaRPr lang="en-US" dirty="0">
              <a:solidFill>
                <a:schemeClr val="bg1"/>
              </a:solidFill>
              <a:latin typeface="KingsBureauGrot FiveOne" panose="02000506040000020004" pitchFamily="2" charset="0"/>
            </a:endParaRPr>
          </a:p>
        </p:txBody>
      </p:sp>
      <p:sp>
        <p:nvSpPr>
          <p:cNvPr id="18" name="TextBox 17">
            <a:extLst>
              <a:ext uri="{FF2B5EF4-FFF2-40B4-BE49-F238E27FC236}">
                <a16:creationId xmlns:a16="http://schemas.microsoft.com/office/drawing/2014/main" id="{C02B04E1-EAA5-24F4-F559-10AFB21A6F4B}"/>
              </a:ext>
            </a:extLst>
          </p:cNvPr>
          <p:cNvSpPr txBox="1"/>
          <p:nvPr/>
        </p:nvSpPr>
        <p:spPr>
          <a:xfrm>
            <a:off x="5747448" y="4823444"/>
            <a:ext cx="4078124"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John Penrose MP</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MP for Weston-super-Mare</a:t>
            </a:r>
          </a:p>
          <a:p>
            <a:pPr algn="ctr"/>
            <a:r>
              <a:rPr lang="en-US" dirty="0">
                <a:solidFill>
                  <a:schemeClr val="bg1"/>
                </a:solidFill>
                <a:latin typeface="KingsBureauGrot FiveOne" panose="02000506040000020004" pitchFamily="2" charset="0"/>
              </a:rPr>
              <a:t>Conservative</a:t>
            </a:r>
          </a:p>
        </p:txBody>
      </p:sp>
      <p:sp>
        <p:nvSpPr>
          <p:cNvPr id="19" name="Rectangle 18">
            <a:extLst>
              <a:ext uri="{FF2B5EF4-FFF2-40B4-BE49-F238E27FC236}">
                <a16:creationId xmlns:a16="http://schemas.microsoft.com/office/drawing/2014/main" id="{4420603E-125A-A0CC-9A9F-531D63E6B42B}"/>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qr code on a white background&#10;&#10;Description automatically generated">
            <a:extLst>
              <a:ext uri="{FF2B5EF4-FFF2-40B4-BE49-F238E27FC236}">
                <a16:creationId xmlns:a16="http://schemas.microsoft.com/office/drawing/2014/main" id="{954E91C5-3B6F-7810-2C39-EB705147B5FE}"/>
              </a:ext>
            </a:extLst>
          </p:cNvPr>
          <p:cNvPicPr>
            <a:picLocks noChangeAspect="1"/>
          </p:cNvPicPr>
          <p:nvPr/>
        </p:nvPicPr>
        <p:blipFill>
          <a:blip r:embed="rId5"/>
          <a:stretch>
            <a:fillRect/>
          </a:stretch>
        </p:blipFill>
        <p:spPr>
          <a:xfrm>
            <a:off x="9997825" y="1412875"/>
            <a:ext cx="1354388" cy="1354388"/>
          </a:xfrm>
          <a:prstGeom prst="rect">
            <a:avLst/>
          </a:prstGeom>
        </p:spPr>
      </p:pic>
      <p:sp>
        <p:nvSpPr>
          <p:cNvPr id="21" name="TextBox 20">
            <a:extLst>
              <a:ext uri="{FF2B5EF4-FFF2-40B4-BE49-F238E27FC236}">
                <a16:creationId xmlns:a16="http://schemas.microsoft.com/office/drawing/2014/main" id="{1EE177B8-C8CB-0CD7-250B-5EF4AD05BB3C}"/>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pic>
        <p:nvPicPr>
          <p:cNvPr id="22" name="Picture 8" descr="Fairness Foundation">
            <a:extLst>
              <a:ext uri="{FF2B5EF4-FFF2-40B4-BE49-F238E27FC236}">
                <a16:creationId xmlns:a16="http://schemas.microsoft.com/office/drawing/2014/main" id="{5F96959C-DED0-F69C-C753-36CC28323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font, graphics, graphic design&#10;&#10;Description automatically generated">
            <a:extLst>
              <a:ext uri="{FF2B5EF4-FFF2-40B4-BE49-F238E27FC236}">
                <a16:creationId xmlns:a16="http://schemas.microsoft.com/office/drawing/2014/main" id="{4FB38473-D06B-7B6B-9A45-785073347251}"/>
              </a:ext>
            </a:extLst>
          </p:cNvPr>
          <p:cNvPicPr>
            <a:picLocks noChangeAspect="1"/>
          </p:cNvPicPr>
          <p:nvPr/>
        </p:nvPicPr>
        <p:blipFill>
          <a:blip r:embed="rId7"/>
          <a:stretch>
            <a:fillRect/>
          </a:stretch>
        </p:blipFill>
        <p:spPr>
          <a:xfrm>
            <a:off x="9672790" y="173294"/>
            <a:ext cx="1706376" cy="619128"/>
          </a:xfrm>
          <a:prstGeom prst="rect">
            <a:avLst/>
          </a:prstGeom>
        </p:spPr>
      </p:pic>
      <p:pic>
        <p:nvPicPr>
          <p:cNvPr id="24" name="Picture 23" descr="A close-up of a logo&#10;&#10;Description automatically generated with low confidence">
            <a:extLst>
              <a:ext uri="{FF2B5EF4-FFF2-40B4-BE49-F238E27FC236}">
                <a16:creationId xmlns:a16="http://schemas.microsoft.com/office/drawing/2014/main" id="{722539F4-64D2-6633-B187-2FFCA06084D9}"/>
              </a:ext>
            </a:extLst>
          </p:cNvPr>
          <p:cNvPicPr>
            <a:picLocks noChangeAspect="1"/>
          </p:cNvPicPr>
          <p:nvPr/>
        </p:nvPicPr>
        <p:blipFill>
          <a:blip r:embed="rId8">
            <a:clrChange>
              <a:clrFrom>
                <a:srgbClr val="F3F3F3"/>
              </a:clrFrom>
              <a:clrTo>
                <a:srgbClr val="F3F3F3">
                  <a:alpha val="0"/>
                </a:srgbClr>
              </a:clrTo>
            </a:clrChange>
            <a:grayscl/>
            <a:extLst>
              <a:ext uri="{BEBA8EAE-BF5A-486C-A8C5-ECC9F3942E4B}">
                <a14:imgProps xmlns:a14="http://schemas.microsoft.com/office/drawing/2010/main">
                  <a14:imgLayer r:embed="rId9">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3" name="TextBox 2">
            <a:extLst>
              <a:ext uri="{FF2B5EF4-FFF2-40B4-BE49-F238E27FC236}">
                <a16:creationId xmlns:a16="http://schemas.microsoft.com/office/drawing/2014/main" id="{9B0CF7DD-F4CD-7B0A-6150-AC4C16954127}"/>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121802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2"/>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758978" y="1582237"/>
            <a:ext cx="8171866" cy="1015663"/>
          </a:xfrm>
          <a:prstGeom prst="rect">
            <a:avLst/>
          </a:prstGeom>
          <a:noFill/>
        </p:spPr>
        <p:txBody>
          <a:bodyPr wrap="square" rtlCol="0">
            <a:spAutoFit/>
          </a:bodyPr>
          <a:lstStyle/>
          <a:p>
            <a:r>
              <a:rPr lang="en-US" sz="6000" b="1" dirty="0">
                <a:solidFill>
                  <a:schemeClr val="bg1"/>
                </a:solidFill>
                <a:latin typeface="KingsBureauGrot ThreeSeven" panose="02000506040000020004" pitchFamily="2" charset="0"/>
              </a:rPr>
              <a:t>Concluding remarks</a:t>
            </a:r>
            <a:endParaRPr lang="en-US" b="1" dirty="0">
              <a:solidFill>
                <a:schemeClr val="bg1"/>
              </a:solidFill>
              <a:latin typeface="KingsBureauGrot ThreeSeven" panose="02000506040000020004" pitchFamily="2" charset="0"/>
            </a:endParaRP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Fairness Foundation">
            <a:extLst>
              <a:ext uri="{FF2B5EF4-FFF2-40B4-BE49-F238E27FC236}">
                <a16:creationId xmlns:a16="http://schemas.microsoft.com/office/drawing/2014/main" id="{4A3E9732-BC3E-3EF6-6D74-44841913F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font, graphics, graphic design&#10;&#10;Description automatically generated">
            <a:extLst>
              <a:ext uri="{FF2B5EF4-FFF2-40B4-BE49-F238E27FC236}">
                <a16:creationId xmlns:a16="http://schemas.microsoft.com/office/drawing/2014/main" id="{56B8CE5B-3914-E698-B7BA-DCF332D5E04C}"/>
              </a:ext>
            </a:extLst>
          </p:cNvPr>
          <p:cNvPicPr>
            <a:picLocks noChangeAspect="1"/>
          </p:cNvPicPr>
          <p:nvPr/>
        </p:nvPicPr>
        <p:blipFill>
          <a:blip r:embed="rId4"/>
          <a:stretch>
            <a:fillRect/>
          </a:stretch>
        </p:blipFill>
        <p:spPr>
          <a:xfrm>
            <a:off x="9672790" y="173294"/>
            <a:ext cx="1706376" cy="619128"/>
          </a:xfrm>
          <a:prstGeom prst="rect">
            <a:avLst/>
          </a:prstGeom>
        </p:spPr>
      </p:pic>
      <p:pic>
        <p:nvPicPr>
          <p:cNvPr id="9" name="Picture 8" descr="A close-up of a logo&#10;&#10;Description automatically generated with low confidence">
            <a:extLst>
              <a:ext uri="{FF2B5EF4-FFF2-40B4-BE49-F238E27FC236}">
                <a16:creationId xmlns:a16="http://schemas.microsoft.com/office/drawing/2014/main" id="{D14C56D7-8342-45D9-5812-027621497C03}"/>
              </a:ext>
            </a:extLst>
          </p:cNvPr>
          <p:cNvPicPr>
            <a:picLocks noChangeAspect="1"/>
          </p:cNvPicPr>
          <p:nvPr/>
        </p:nvPicPr>
        <p:blipFill>
          <a:blip r:embed="rId5">
            <a:clrChange>
              <a:clrFrom>
                <a:srgbClr val="F3F3F3"/>
              </a:clrFrom>
              <a:clrTo>
                <a:srgbClr val="F3F3F3">
                  <a:alpha val="0"/>
                </a:srgbClr>
              </a:clrTo>
            </a:clrChange>
            <a:grayscl/>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
        <p:nvSpPr>
          <p:cNvPr id="14" name="TextBox 13">
            <a:extLst>
              <a:ext uri="{FF2B5EF4-FFF2-40B4-BE49-F238E27FC236}">
                <a16:creationId xmlns:a16="http://schemas.microsoft.com/office/drawing/2014/main" id="{3A725733-94D7-EE61-6958-F7C94DD5722C}"/>
              </a:ext>
            </a:extLst>
          </p:cNvPr>
          <p:cNvSpPr txBox="1"/>
          <p:nvPr/>
        </p:nvSpPr>
        <p:spPr>
          <a:xfrm>
            <a:off x="4451309" y="4854730"/>
            <a:ext cx="3289382" cy="1015663"/>
          </a:xfrm>
          <a:prstGeom prst="rect">
            <a:avLst/>
          </a:prstGeom>
          <a:noFill/>
        </p:spPr>
        <p:txBody>
          <a:bodyPr wrap="square" lIns="216000" rtlCol="0">
            <a:spAutoFit/>
          </a:bodyPr>
          <a:lstStyle/>
          <a:p>
            <a:pPr algn="ctr"/>
            <a:r>
              <a:rPr lang="en-US" sz="2400" b="1" dirty="0">
                <a:solidFill>
                  <a:schemeClr val="bg1"/>
                </a:solidFill>
                <a:latin typeface="KingsBureauGrot ThreeSeven" panose="02000506040000020004" pitchFamily="2" charset="0"/>
              </a:rPr>
              <a:t>Bobby Duffy</a:t>
            </a:r>
            <a:br>
              <a:rPr lang="en-US" sz="2400" b="1" dirty="0">
                <a:solidFill>
                  <a:schemeClr val="bg1"/>
                </a:solidFill>
                <a:latin typeface="KingsBureauGrot ThreeSeven" panose="02000506040000020004" pitchFamily="2" charset="0"/>
              </a:rPr>
            </a:br>
            <a:r>
              <a:rPr lang="en-US" dirty="0">
                <a:solidFill>
                  <a:schemeClr val="bg1"/>
                </a:solidFill>
                <a:latin typeface="KingsBureauGrot FiveOne" panose="02000506040000020004" pitchFamily="2" charset="0"/>
              </a:rPr>
              <a:t>The Policy Institute, </a:t>
            </a:r>
            <a:br>
              <a:rPr lang="en-US" dirty="0">
                <a:solidFill>
                  <a:schemeClr val="bg1"/>
                </a:solidFill>
                <a:latin typeface="KingsBureauGrot FiveOne" panose="02000506040000020004" pitchFamily="2" charset="0"/>
              </a:rPr>
            </a:br>
            <a:r>
              <a:rPr lang="en-US" dirty="0">
                <a:solidFill>
                  <a:schemeClr val="bg1"/>
                </a:solidFill>
                <a:latin typeface="KingsBureauGrot FiveOne" panose="02000506040000020004" pitchFamily="2" charset="0"/>
              </a:rPr>
              <a:t>King’s College London</a:t>
            </a:r>
          </a:p>
        </p:txBody>
      </p:sp>
      <p:pic>
        <p:nvPicPr>
          <p:cNvPr id="15" name="Picture 14" descr="A person in a suit and tie&#10;&#10;Description automatically generated">
            <a:extLst>
              <a:ext uri="{FF2B5EF4-FFF2-40B4-BE49-F238E27FC236}">
                <a16:creationId xmlns:a16="http://schemas.microsoft.com/office/drawing/2014/main" id="{6ABA26B0-334C-ECDE-5049-73E51A8F9B56}"/>
              </a:ext>
            </a:extLst>
          </p:cNvPr>
          <p:cNvPicPr>
            <a:picLocks noChangeAspect="1"/>
          </p:cNvPicPr>
          <p:nvPr/>
        </p:nvPicPr>
        <p:blipFill rotWithShape="1">
          <a:blip r:embed="rId7"/>
          <a:srcRect l="24031" t="2176" r="31860" b="19629"/>
          <a:stretch/>
        </p:blipFill>
        <p:spPr>
          <a:xfrm>
            <a:off x="5325199" y="3263435"/>
            <a:ext cx="1541601" cy="1541601"/>
          </a:xfrm>
          <a:custGeom>
            <a:avLst/>
            <a:gdLst>
              <a:gd name="connsiteX0" fmla="*/ 968543 w 1937086"/>
              <a:gd name="connsiteY0" fmla="*/ 0 h 1937086"/>
              <a:gd name="connsiteX1" fmla="*/ 1937086 w 1937086"/>
              <a:gd name="connsiteY1" fmla="*/ 968543 h 1937086"/>
              <a:gd name="connsiteX2" fmla="*/ 968543 w 1937086"/>
              <a:gd name="connsiteY2" fmla="*/ 1937086 h 1937086"/>
              <a:gd name="connsiteX3" fmla="*/ 0 w 1937086"/>
              <a:gd name="connsiteY3" fmla="*/ 968543 h 1937086"/>
              <a:gd name="connsiteX4" fmla="*/ 968543 w 1937086"/>
              <a:gd name="connsiteY4" fmla="*/ 0 h 193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086" h="1937086">
                <a:moveTo>
                  <a:pt x="968543" y="0"/>
                </a:moveTo>
                <a:cubicBezTo>
                  <a:pt x="1503455" y="0"/>
                  <a:pt x="1937086" y="433631"/>
                  <a:pt x="1937086" y="968543"/>
                </a:cubicBezTo>
                <a:cubicBezTo>
                  <a:pt x="1937086" y="1503455"/>
                  <a:pt x="1503455" y="1937086"/>
                  <a:pt x="968543" y="1937086"/>
                </a:cubicBezTo>
                <a:cubicBezTo>
                  <a:pt x="433631" y="1937086"/>
                  <a:pt x="0" y="1503455"/>
                  <a:pt x="0" y="968543"/>
                </a:cubicBezTo>
                <a:cubicBezTo>
                  <a:pt x="0" y="433631"/>
                  <a:pt x="433631" y="0"/>
                  <a:pt x="968543" y="0"/>
                </a:cubicBezTo>
                <a:close/>
              </a:path>
            </a:pathLst>
          </a:custGeom>
        </p:spPr>
      </p:pic>
      <p:sp>
        <p:nvSpPr>
          <p:cNvPr id="16" name="Rectangle 15">
            <a:extLst>
              <a:ext uri="{FF2B5EF4-FFF2-40B4-BE49-F238E27FC236}">
                <a16:creationId xmlns:a16="http://schemas.microsoft.com/office/drawing/2014/main" id="{C2A1F884-D37F-98CA-AC03-C19D9676E88A}"/>
              </a:ext>
            </a:extLst>
          </p:cNvPr>
          <p:cNvSpPr/>
          <p:nvPr/>
        </p:nvSpPr>
        <p:spPr>
          <a:xfrm>
            <a:off x="8215199" y="1310430"/>
            <a:ext cx="3245300" cy="1564642"/>
          </a:xfrm>
          <a:prstGeom prst="rect">
            <a:avLst/>
          </a:prstGeom>
          <a:solidFill>
            <a:srgbClr val="0A2D50">
              <a:alpha val="652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qr code on a white background&#10;&#10;Description automatically generated">
            <a:extLst>
              <a:ext uri="{FF2B5EF4-FFF2-40B4-BE49-F238E27FC236}">
                <a16:creationId xmlns:a16="http://schemas.microsoft.com/office/drawing/2014/main" id="{DB7EE39D-60A7-A909-A8A4-1D24DE57E7FC}"/>
              </a:ext>
            </a:extLst>
          </p:cNvPr>
          <p:cNvPicPr>
            <a:picLocks noChangeAspect="1"/>
          </p:cNvPicPr>
          <p:nvPr/>
        </p:nvPicPr>
        <p:blipFill>
          <a:blip r:embed="rId8"/>
          <a:stretch>
            <a:fillRect/>
          </a:stretch>
        </p:blipFill>
        <p:spPr>
          <a:xfrm>
            <a:off x="9997825" y="1412875"/>
            <a:ext cx="1354388" cy="1354388"/>
          </a:xfrm>
          <a:prstGeom prst="rect">
            <a:avLst/>
          </a:prstGeom>
        </p:spPr>
      </p:pic>
      <p:sp>
        <p:nvSpPr>
          <p:cNvPr id="18" name="TextBox 17">
            <a:extLst>
              <a:ext uri="{FF2B5EF4-FFF2-40B4-BE49-F238E27FC236}">
                <a16:creationId xmlns:a16="http://schemas.microsoft.com/office/drawing/2014/main" id="{7AF6B6F5-BD9B-5AB4-FDED-6D7B71DAAB22}"/>
              </a:ext>
            </a:extLst>
          </p:cNvPr>
          <p:cNvSpPr txBox="1"/>
          <p:nvPr/>
        </p:nvSpPr>
        <p:spPr>
          <a:xfrm>
            <a:off x="8267049" y="1606301"/>
            <a:ext cx="1532791" cy="954107"/>
          </a:xfrm>
          <a:prstGeom prst="rect">
            <a:avLst/>
          </a:prstGeom>
          <a:noFill/>
        </p:spPr>
        <p:txBody>
          <a:bodyPr wrap="none" rtlCol="0">
            <a:spAutoFit/>
          </a:bodyPr>
          <a:lstStyle/>
          <a:p>
            <a:pPr algn="ctr"/>
            <a:r>
              <a:rPr lang="en-US" sz="2800" dirty="0" err="1">
                <a:solidFill>
                  <a:schemeClr val="bg1"/>
                </a:solidFill>
                <a:latin typeface="KingsBureauGrot ThreeSeven" panose="02000506040000020004" pitchFamily="2" charset="0"/>
              </a:rPr>
              <a:t>slido.com</a:t>
            </a:r>
            <a:endParaRPr lang="en-US" sz="2800" dirty="0">
              <a:solidFill>
                <a:schemeClr val="bg1"/>
              </a:solidFill>
              <a:latin typeface="KingsBureauGrot ThreeSeven" panose="02000506040000020004" pitchFamily="2" charset="0"/>
            </a:endParaRPr>
          </a:p>
          <a:p>
            <a:pPr algn="ctr"/>
            <a:r>
              <a:rPr lang="en-US" sz="2800" dirty="0">
                <a:solidFill>
                  <a:schemeClr val="bg1"/>
                </a:solidFill>
                <a:latin typeface="KingsBureauGrot ThreeSeven" panose="02000506040000020004" pitchFamily="2" charset="0"/>
              </a:rPr>
              <a:t>#</a:t>
            </a:r>
            <a:r>
              <a:rPr lang="en-GB" sz="2800" u="none" strike="noStrike" dirty="0">
                <a:solidFill>
                  <a:schemeClr val="bg1"/>
                </a:solidFill>
                <a:effectLst/>
                <a:latin typeface="KingsBureauGrot ThreeSeven" panose="02000506040000020004" pitchFamily="2" charset="0"/>
              </a:rPr>
              <a:t>3132467</a:t>
            </a:r>
            <a:endParaRPr lang="en-US" sz="2800" dirty="0">
              <a:solidFill>
                <a:schemeClr val="bg1"/>
              </a:solidFill>
              <a:latin typeface="KingsBureauGrot ThreeSeven" panose="02000506040000020004" pitchFamily="2" charset="0"/>
            </a:endParaRPr>
          </a:p>
        </p:txBody>
      </p:sp>
      <p:sp>
        <p:nvSpPr>
          <p:cNvPr id="3" name="TextBox 2">
            <a:extLst>
              <a:ext uri="{FF2B5EF4-FFF2-40B4-BE49-F238E27FC236}">
                <a16:creationId xmlns:a16="http://schemas.microsoft.com/office/drawing/2014/main" id="{924779E5-C4C6-09E0-2195-5BBC49EF2CB6}"/>
              </a:ext>
            </a:extLst>
          </p:cNvPr>
          <p:cNvSpPr txBox="1"/>
          <p:nvPr/>
        </p:nvSpPr>
        <p:spPr>
          <a:xfrm>
            <a:off x="2011741" y="6185176"/>
            <a:ext cx="8168518" cy="400110"/>
          </a:xfrm>
          <a:prstGeom prst="rect">
            <a:avLst/>
          </a:prstGeom>
          <a:noFill/>
        </p:spPr>
        <p:txBody>
          <a:bodyPr wrap="none" rtlCol="0">
            <a:spAutoFit/>
          </a:bodyPr>
          <a:lstStyle/>
          <a:p>
            <a:r>
              <a:rPr lang="en-GB" sz="2000" dirty="0">
                <a:solidFill>
                  <a:schemeClr val="bg1"/>
                </a:solidFill>
                <a:latin typeface="KingsBureauGrot ThreeSeven" panose="02000506040000020004" pitchFamily="2" charset="0"/>
              </a:rPr>
              <a:t>Wi-Fi </a:t>
            </a:r>
            <a:r>
              <a:rPr lang="en-GB" sz="2000" b="1" dirty="0">
                <a:solidFill>
                  <a:schemeClr val="bg1"/>
                </a:solidFill>
                <a:latin typeface="KingsBureauGrot ThreeSeven" panose="02000506040000020004" pitchFamily="2" charset="0"/>
              </a:rPr>
              <a:t>Network: </a:t>
            </a:r>
            <a:r>
              <a:rPr lang="en-GB" sz="2000" dirty="0">
                <a:solidFill>
                  <a:schemeClr val="bg1"/>
                </a:solidFill>
                <a:latin typeface="KingsBureauGrot FiveOne" panose="02000506040000020004" pitchFamily="2" charset="0"/>
              </a:rPr>
              <a:t>Internet Direct | </a:t>
            </a:r>
            <a:r>
              <a:rPr lang="en-GB" sz="2000" b="1" dirty="0">
                <a:solidFill>
                  <a:schemeClr val="bg1"/>
                </a:solidFill>
                <a:latin typeface="KingsBureauGrot ThreeSeven" panose="02000506040000020004" pitchFamily="2" charset="0"/>
              </a:rPr>
              <a:t>Username: </a:t>
            </a:r>
            <a:r>
              <a:rPr lang="en-GB" sz="2000" dirty="0">
                <a:solidFill>
                  <a:schemeClr val="bg1"/>
                </a:solidFill>
                <a:latin typeface="KingsBureauGrot FiveOne" panose="02000506040000020004" pitchFamily="2" charset="0"/>
              </a:rPr>
              <a:t>guest | </a:t>
            </a:r>
            <a:r>
              <a:rPr lang="en-GB" sz="2000" b="1" dirty="0">
                <a:solidFill>
                  <a:schemeClr val="bg1"/>
                </a:solidFill>
                <a:latin typeface="KingsBureauGrot ThreeSeven" panose="02000506040000020004" pitchFamily="2" charset="0"/>
              </a:rPr>
              <a:t>Password: </a:t>
            </a:r>
            <a:r>
              <a:rPr lang="en-GB" sz="2000" dirty="0">
                <a:solidFill>
                  <a:schemeClr val="bg1"/>
                </a:solidFill>
                <a:latin typeface="KingsBureauGrot FiveOne" panose="02000506040000020004" pitchFamily="2" charset="0"/>
              </a:rPr>
              <a:t>Fr@nchise1918</a:t>
            </a:r>
            <a:endParaRPr lang="en-US" sz="2000" dirty="0">
              <a:solidFill>
                <a:schemeClr val="bg1"/>
              </a:solidFill>
              <a:latin typeface="KingsBureauGrot FiveOne" panose="02000506040000020004" pitchFamily="2" charset="0"/>
            </a:endParaRPr>
          </a:p>
        </p:txBody>
      </p:sp>
    </p:spTree>
    <p:extLst>
      <p:ext uri="{BB962C8B-B14F-4D97-AF65-F5344CB8AC3E}">
        <p14:creationId xmlns:p14="http://schemas.microsoft.com/office/powerpoint/2010/main" val="101448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1B701C-B457-70A0-141C-06FB148C9FF9}"/>
              </a:ext>
            </a:extLst>
          </p:cNvPr>
          <p:cNvSpPr>
            <a:spLocks noGrp="1"/>
          </p:cNvSpPr>
          <p:nvPr>
            <p:ph type="body" sz="quarter" idx="11"/>
          </p:nvPr>
        </p:nvSpPr>
        <p:spPr/>
        <p:txBody>
          <a:bodyPr/>
          <a:lstStyle/>
          <a:p>
            <a:r>
              <a:rPr lang="en-GB" sz="2800" dirty="0"/>
              <a:t>Roundtable summary</a:t>
            </a:r>
          </a:p>
        </p:txBody>
      </p:sp>
      <p:sp>
        <p:nvSpPr>
          <p:cNvPr id="6" name="Text Placeholder 5">
            <a:extLst>
              <a:ext uri="{FF2B5EF4-FFF2-40B4-BE49-F238E27FC236}">
                <a16:creationId xmlns:a16="http://schemas.microsoft.com/office/drawing/2014/main" id="{4BA2AF27-54CA-D945-B856-EA97A5303FA2}"/>
              </a:ext>
            </a:extLst>
          </p:cNvPr>
          <p:cNvSpPr>
            <a:spLocks noGrp="1"/>
          </p:cNvSpPr>
          <p:nvPr>
            <p:ph type="body" sz="quarter" idx="12"/>
          </p:nvPr>
        </p:nvSpPr>
        <p:spPr>
          <a:xfrm>
            <a:off x="587375" y="1565163"/>
            <a:ext cx="10764838" cy="3727673"/>
          </a:xfrm>
        </p:spPr>
        <p:txBody>
          <a:bodyPr lIns="0" numCol="2" spcCol="180000"/>
          <a:lstStyle/>
          <a:p>
            <a:pPr marL="285750" indent="-285750">
              <a:spcAft>
                <a:spcPts val="1200"/>
              </a:spcAft>
              <a:buFont typeface="Arial" panose="020B0604020202020204" pitchFamily="34" charset="0"/>
              <a:buChar char="•"/>
            </a:pPr>
            <a:r>
              <a:rPr lang="en-GB" sz="1800" dirty="0">
                <a:solidFill>
                  <a:srgbClr val="0A2D50"/>
                </a:solidFill>
              </a:rPr>
              <a:t>Addressing inequalities in carbon emissions / consumption</a:t>
            </a:r>
          </a:p>
          <a:p>
            <a:pPr marL="285750" indent="-285750">
              <a:spcAft>
                <a:spcPts val="1200"/>
              </a:spcAft>
              <a:buFont typeface="Arial" panose="020B0604020202020204" pitchFamily="34" charset="0"/>
              <a:buChar char="•"/>
            </a:pPr>
            <a:r>
              <a:rPr lang="en-GB" sz="1800" dirty="0">
                <a:solidFill>
                  <a:srgbClr val="0A2D50"/>
                </a:solidFill>
              </a:rPr>
              <a:t>Actions for climate change mitigation and adaptation</a:t>
            </a:r>
          </a:p>
          <a:p>
            <a:pPr marL="285750" indent="-285750">
              <a:spcAft>
                <a:spcPts val="1200"/>
              </a:spcAft>
              <a:buFont typeface="Arial" panose="020B0604020202020204" pitchFamily="34" charset="0"/>
              <a:buChar char="•"/>
            </a:pPr>
            <a:r>
              <a:rPr lang="en-GB" sz="1800" dirty="0">
                <a:solidFill>
                  <a:srgbClr val="0A2D50"/>
                </a:solidFill>
              </a:rPr>
              <a:t>Trades unions (worker representation)</a:t>
            </a:r>
          </a:p>
          <a:p>
            <a:pPr marL="285750" indent="-285750">
              <a:spcAft>
                <a:spcPts val="1200"/>
              </a:spcAft>
              <a:buFont typeface="Arial" panose="020B0604020202020204" pitchFamily="34" charset="0"/>
              <a:buChar char="•"/>
            </a:pPr>
            <a:r>
              <a:rPr lang="en-GB" sz="1800" dirty="0">
                <a:solidFill>
                  <a:srgbClr val="0A2D50"/>
                </a:solidFill>
              </a:rPr>
              <a:t>Tackling air pollution and damp housing</a:t>
            </a:r>
          </a:p>
          <a:p>
            <a:pPr marL="285750" indent="-285750">
              <a:spcAft>
                <a:spcPts val="1200"/>
              </a:spcAft>
              <a:buFont typeface="Arial" panose="020B0604020202020204" pitchFamily="34" charset="0"/>
              <a:buChar char="•"/>
            </a:pPr>
            <a:r>
              <a:rPr lang="en-GB" sz="1800" dirty="0">
                <a:solidFill>
                  <a:srgbClr val="0A2D50"/>
                </a:solidFill>
              </a:rPr>
              <a:t>People keeping more of their benefits as they earn more (less steep taper)</a:t>
            </a:r>
          </a:p>
          <a:p>
            <a:pPr marL="285750" indent="-285750">
              <a:spcAft>
                <a:spcPts val="1200"/>
              </a:spcAft>
              <a:buFont typeface="Arial" panose="020B0604020202020204" pitchFamily="34" charset="0"/>
              <a:buChar char="•"/>
            </a:pPr>
            <a:r>
              <a:rPr lang="en-GB" sz="1800" dirty="0">
                <a:solidFill>
                  <a:srgbClr val="0A2D50"/>
                </a:solidFill>
              </a:rPr>
              <a:t>Two child cap on benefits</a:t>
            </a:r>
          </a:p>
          <a:p>
            <a:pPr marL="285750" indent="-285750">
              <a:spcAft>
                <a:spcPts val="1200"/>
              </a:spcAft>
              <a:buFont typeface="Arial" panose="020B0604020202020204" pitchFamily="34" charset="0"/>
              <a:buChar char="•"/>
            </a:pPr>
            <a:r>
              <a:rPr lang="en-GB" sz="1800" dirty="0">
                <a:solidFill>
                  <a:srgbClr val="0A2D50"/>
                </a:solidFill>
              </a:rPr>
              <a:t>Helping people with prices (energy and food, alongside rent caps)</a:t>
            </a:r>
          </a:p>
          <a:p>
            <a:pPr marL="285750" indent="-285750">
              <a:spcAft>
                <a:spcPts val="1200"/>
              </a:spcAft>
              <a:buFont typeface="Arial" panose="020B0604020202020204" pitchFamily="34" charset="0"/>
              <a:buChar char="•"/>
            </a:pPr>
            <a:r>
              <a:rPr lang="en-GB" sz="1800" dirty="0">
                <a:solidFill>
                  <a:srgbClr val="0A2D50"/>
                </a:solidFill>
              </a:rPr>
              <a:t>Community fabric - social isolation etc</a:t>
            </a:r>
          </a:p>
          <a:p>
            <a:pPr marL="285750" indent="-285750">
              <a:spcAft>
                <a:spcPts val="1200"/>
              </a:spcAft>
              <a:buFont typeface="Arial" panose="020B0604020202020204" pitchFamily="34" charset="0"/>
              <a:buChar char="•"/>
            </a:pPr>
            <a:r>
              <a:rPr lang="en-GB" sz="1800" dirty="0">
                <a:solidFill>
                  <a:srgbClr val="0A2D50"/>
                </a:solidFill>
              </a:rPr>
              <a:t>Early intervention in health, addictions, chronic conditions</a:t>
            </a:r>
          </a:p>
          <a:p>
            <a:pPr marL="285750" indent="-285750">
              <a:spcAft>
                <a:spcPts val="1200"/>
              </a:spcAft>
              <a:buFont typeface="Arial" panose="020B0604020202020204" pitchFamily="34" charset="0"/>
              <a:buChar char="•"/>
            </a:pPr>
            <a:r>
              <a:rPr lang="en-GB" sz="1800" dirty="0">
                <a:solidFill>
                  <a:srgbClr val="0A2D50"/>
                </a:solidFill>
              </a:rPr>
              <a:t>Citizenship / PSHE curriculum to support agency</a:t>
            </a:r>
          </a:p>
          <a:p>
            <a:pPr marL="285750" indent="-285750">
              <a:spcAft>
                <a:spcPts val="1200"/>
              </a:spcAft>
              <a:buFont typeface="Arial" panose="020B0604020202020204" pitchFamily="34" charset="0"/>
              <a:buChar char="•"/>
            </a:pPr>
            <a:r>
              <a:rPr lang="en-GB" sz="1800" dirty="0">
                <a:solidFill>
                  <a:srgbClr val="0A2D50"/>
                </a:solidFill>
              </a:rPr>
              <a:t>Housing quality</a:t>
            </a:r>
          </a:p>
          <a:p>
            <a:pPr marL="285750" indent="-285750">
              <a:spcAft>
                <a:spcPts val="1200"/>
              </a:spcAft>
              <a:buFont typeface="Arial" panose="020B0604020202020204" pitchFamily="34" charset="0"/>
              <a:buChar char="•"/>
            </a:pPr>
            <a:r>
              <a:rPr lang="en-GB" sz="1800" dirty="0">
                <a:solidFill>
                  <a:srgbClr val="0A2D50"/>
                </a:solidFill>
              </a:rPr>
              <a:t>Local economic growth</a:t>
            </a:r>
          </a:p>
          <a:p>
            <a:pPr marL="285750" indent="-285750">
              <a:spcAft>
                <a:spcPts val="1200"/>
              </a:spcAft>
              <a:buFont typeface="Arial" panose="020B0604020202020204" pitchFamily="34" charset="0"/>
              <a:buChar char="•"/>
            </a:pPr>
            <a:r>
              <a:rPr lang="en-GB" sz="1800" dirty="0">
                <a:solidFill>
                  <a:srgbClr val="0A2D50"/>
                </a:solidFill>
              </a:rPr>
              <a:t>Proportional representation</a:t>
            </a:r>
          </a:p>
          <a:p>
            <a:pPr marL="285750" indent="-285750">
              <a:spcAft>
                <a:spcPts val="1200"/>
              </a:spcAft>
              <a:buFont typeface="Arial" panose="020B0604020202020204" pitchFamily="34" charset="0"/>
              <a:buChar char="•"/>
            </a:pPr>
            <a:r>
              <a:rPr lang="en-GB" sz="1800" dirty="0">
                <a:solidFill>
                  <a:srgbClr val="0A2D50"/>
                </a:solidFill>
              </a:rPr>
              <a:t>Universal basic capital</a:t>
            </a:r>
          </a:p>
          <a:p>
            <a:pPr marL="285750" indent="-285750">
              <a:spcAft>
                <a:spcPts val="1200"/>
              </a:spcAft>
              <a:buFont typeface="Arial" panose="020B0604020202020204" pitchFamily="34" charset="0"/>
              <a:buChar char="•"/>
            </a:pPr>
            <a:r>
              <a:rPr lang="en-GB" sz="1800" dirty="0">
                <a:solidFill>
                  <a:srgbClr val="0A2D50"/>
                </a:solidFill>
              </a:rPr>
              <a:t>Universal basic services (including public transport)</a:t>
            </a:r>
            <a:endParaRPr lang="en-US" sz="1800" b="1" dirty="0">
              <a:solidFill>
                <a:srgbClr val="0A2D50"/>
              </a:solidFill>
            </a:endParaRPr>
          </a:p>
        </p:txBody>
      </p:sp>
    </p:spTree>
    <p:extLst>
      <p:ext uri="{BB962C8B-B14F-4D97-AF65-F5344CB8AC3E}">
        <p14:creationId xmlns:p14="http://schemas.microsoft.com/office/powerpoint/2010/main" val="240512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fade">
                                      <p:cBhvr>
                                        <p:cTn id="62" dur="500"/>
                                        <p:tgtEl>
                                          <p:spTgt spid="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fade">
                                      <p:cBhvr>
                                        <p:cTn id="67" dur="5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Effect transition="in" filter="fade">
                                      <p:cBhvr>
                                        <p:cTn id="72" dur="500"/>
                                        <p:tgtEl>
                                          <p:spTgt spid="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fade">
                                      <p:cBhvr>
                                        <p:cTn id="7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9CAC4-6BB2-C24F-EAD4-48D24502275B}"/>
              </a:ext>
            </a:extLst>
          </p:cNvPr>
          <p:cNvSpPr/>
          <p:nvPr/>
        </p:nvSpPr>
        <p:spPr>
          <a:xfrm>
            <a:off x="0" y="0"/>
            <a:ext cx="12192000" cy="6858000"/>
          </a:xfrm>
          <a:prstGeom prst="rect">
            <a:avLst/>
          </a:prstGeom>
          <a:solidFill>
            <a:srgbClr val="0A2D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and green star&#10;&#10;Description automatically generated">
            <a:extLst>
              <a:ext uri="{FF2B5EF4-FFF2-40B4-BE49-F238E27FC236}">
                <a16:creationId xmlns:a16="http://schemas.microsoft.com/office/drawing/2014/main" id="{FD37E615-A3E8-9A6C-AA1B-F8876998DE52}"/>
              </a:ext>
            </a:extLst>
          </p:cNvPr>
          <p:cNvPicPr>
            <a:picLocks noChangeAspect="1"/>
          </p:cNvPicPr>
          <p:nvPr/>
        </p:nvPicPr>
        <p:blipFill rotWithShape="1">
          <a:blip r:embed="rId2"/>
          <a:srcRect t="57035" r="35199"/>
          <a:stretch/>
        </p:blipFill>
        <p:spPr>
          <a:xfrm>
            <a:off x="507977" y="0"/>
            <a:ext cx="11684024" cy="5705631"/>
          </a:xfrm>
          <a:prstGeom prst="rect">
            <a:avLst/>
          </a:prstGeom>
        </p:spPr>
      </p:pic>
      <p:sp>
        <p:nvSpPr>
          <p:cNvPr id="5" name="TextBox 4">
            <a:extLst>
              <a:ext uri="{FF2B5EF4-FFF2-40B4-BE49-F238E27FC236}">
                <a16:creationId xmlns:a16="http://schemas.microsoft.com/office/drawing/2014/main" id="{CCE30C10-0DBF-FEC5-51BD-D3E5E516D82D}"/>
              </a:ext>
            </a:extLst>
          </p:cNvPr>
          <p:cNvSpPr txBox="1"/>
          <p:nvPr/>
        </p:nvSpPr>
        <p:spPr>
          <a:xfrm>
            <a:off x="2008196" y="3036579"/>
            <a:ext cx="8171866" cy="1015663"/>
          </a:xfrm>
          <a:prstGeom prst="rect">
            <a:avLst/>
          </a:prstGeom>
          <a:noFill/>
        </p:spPr>
        <p:txBody>
          <a:bodyPr wrap="square" rtlCol="0">
            <a:spAutoFit/>
          </a:bodyPr>
          <a:lstStyle/>
          <a:p>
            <a:pPr algn="ctr"/>
            <a:r>
              <a:rPr lang="en-US" sz="6000" b="1" dirty="0">
                <a:solidFill>
                  <a:schemeClr val="bg1"/>
                </a:solidFill>
                <a:latin typeface="KingsBureauGrot ThreeSeven" panose="02000506040000020004" pitchFamily="2" charset="0"/>
              </a:rPr>
              <a:t>Thank you</a:t>
            </a:r>
          </a:p>
        </p:txBody>
      </p:sp>
      <p:sp>
        <p:nvSpPr>
          <p:cNvPr id="6" name="Rectangle 5">
            <a:extLst>
              <a:ext uri="{FF2B5EF4-FFF2-40B4-BE49-F238E27FC236}">
                <a16:creationId xmlns:a16="http://schemas.microsoft.com/office/drawing/2014/main" id="{3631CDD5-09E5-DE7F-9A30-BAC3375BAD9B}"/>
              </a:ext>
            </a:extLst>
          </p:cNvPr>
          <p:cNvSpPr/>
          <p:nvPr/>
        </p:nvSpPr>
        <p:spPr>
          <a:xfrm>
            <a:off x="0" y="0"/>
            <a:ext cx="12192000" cy="998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Fairness Foundation">
            <a:extLst>
              <a:ext uri="{FF2B5EF4-FFF2-40B4-BE49-F238E27FC236}">
                <a16:creationId xmlns:a16="http://schemas.microsoft.com/office/drawing/2014/main" id="{4A3E9732-BC3E-3EF6-6D74-44841913F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4004" y="247444"/>
            <a:ext cx="1720250" cy="4708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font, graphics, graphic design&#10;&#10;Description automatically generated">
            <a:extLst>
              <a:ext uri="{FF2B5EF4-FFF2-40B4-BE49-F238E27FC236}">
                <a16:creationId xmlns:a16="http://schemas.microsoft.com/office/drawing/2014/main" id="{56B8CE5B-3914-E698-B7BA-DCF332D5E04C}"/>
              </a:ext>
            </a:extLst>
          </p:cNvPr>
          <p:cNvPicPr>
            <a:picLocks noChangeAspect="1"/>
          </p:cNvPicPr>
          <p:nvPr/>
        </p:nvPicPr>
        <p:blipFill>
          <a:blip r:embed="rId4"/>
          <a:stretch>
            <a:fillRect/>
          </a:stretch>
        </p:blipFill>
        <p:spPr>
          <a:xfrm>
            <a:off x="9672790" y="173294"/>
            <a:ext cx="1706376" cy="619128"/>
          </a:xfrm>
          <a:prstGeom prst="rect">
            <a:avLst/>
          </a:prstGeom>
        </p:spPr>
      </p:pic>
      <p:pic>
        <p:nvPicPr>
          <p:cNvPr id="9" name="Picture 8" descr="A close-up of a logo&#10;&#10;Description automatically generated with low confidence">
            <a:extLst>
              <a:ext uri="{FF2B5EF4-FFF2-40B4-BE49-F238E27FC236}">
                <a16:creationId xmlns:a16="http://schemas.microsoft.com/office/drawing/2014/main" id="{D14C56D7-8342-45D9-5812-027621497C03}"/>
              </a:ext>
            </a:extLst>
          </p:cNvPr>
          <p:cNvPicPr>
            <a:picLocks noChangeAspect="1"/>
          </p:cNvPicPr>
          <p:nvPr/>
        </p:nvPicPr>
        <p:blipFill>
          <a:blip r:embed="rId5">
            <a:clrChange>
              <a:clrFrom>
                <a:srgbClr val="F3F3F3"/>
              </a:clrFrom>
              <a:clrTo>
                <a:srgbClr val="F3F3F3">
                  <a:alpha val="0"/>
                </a:srgbClr>
              </a:clrTo>
            </a:clrChange>
            <a:grayscl/>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818275" y="133476"/>
            <a:ext cx="1402668" cy="698765"/>
          </a:xfrm>
          <a:prstGeom prst="rect">
            <a:avLst/>
          </a:prstGeom>
        </p:spPr>
      </p:pic>
    </p:spTree>
    <p:extLst>
      <p:ext uri="{BB962C8B-B14F-4D97-AF65-F5344CB8AC3E}">
        <p14:creationId xmlns:p14="http://schemas.microsoft.com/office/powerpoint/2010/main" val="26359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8B6AC-EDE7-5B00-2ED0-7611CC87DD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20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A122A-3020-23EB-0B41-A471319CA9D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850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B4E43-BFCB-0BA9-199E-69BAC17D15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3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pinium Hero Title">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Opinium fonts">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21ECFFD1-E4AB-4FBD-A10B-C8AD40278645}"/>
    </a:ext>
  </a:extLst>
</a:theme>
</file>

<file path=ppt/theme/theme2.xml><?xml version="1.0" encoding="utf-8"?>
<a:theme xmlns:a="http://schemas.openxmlformats.org/drawingml/2006/main" name="1_Opinium Light Blue">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D00712C5-BBC4-4BDA-BF2C-7FB309C4C2B9}"/>
    </a:ext>
  </a:extLst>
</a:theme>
</file>

<file path=ppt/theme/theme3.xml><?xml version="1.0" encoding="utf-8"?>
<a:theme xmlns:a="http://schemas.openxmlformats.org/drawingml/2006/main" name="2_Opinium Pink">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4CBBD546-0ED2-4CDB-B4A2-D29E87138F24}"/>
    </a:ext>
  </a:extLst>
</a:theme>
</file>

<file path=ppt/theme/theme4.xml><?xml version="1.0" encoding="utf-8"?>
<a:theme xmlns:a="http://schemas.openxmlformats.org/drawingml/2006/main" name="Opinium Pink">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CFEF32E5-E141-473B-9F8D-3F3414EFB5D4}"/>
    </a:ext>
  </a:extLst>
</a:theme>
</file>

<file path=ppt/theme/theme5.xml><?xml version="1.0" encoding="utf-8"?>
<a:theme xmlns:a="http://schemas.openxmlformats.org/drawingml/2006/main" name="Opinium mid blue">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31555B5F-697D-4BF6-90F7-2398EC7789E8}"/>
    </a:ext>
  </a:extLst>
</a:theme>
</file>

<file path=ppt/theme/theme6.xml><?xml version="1.0" encoding="utf-8"?>
<a:theme xmlns:a="http://schemas.openxmlformats.org/drawingml/2006/main" name="1_Opinium teal">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63E25B55-AF99-476F-A62A-8CDB3729341E}"/>
    </a:ext>
  </a:extLst>
</a:theme>
</file>

<file path=ppt/theme/theme7.xml><?xml version="1.0" encoding="utf-8"?>
<a:theme xmlns:a="http://schemas.openxmlformats.org/drawingml/2006/main" name="2_Opinium navy blue">
  <a:themeElements>
    <a:clrScheme name="Opinium colours">
      <a:dk1>
        <a:srgbClr val="5B645F"/>
      </a:dk1>
      <a:lt1>
        <a:srgbClr val="FFFFFF"/>
      </a:lt1>
      <a:dk2>
        <a:srgbClr val="8D9691"/>
      </a:dk2>
      <a:lt2>
        <a:srgbClr val="00BCF2"/>
      </a:lt2>
      <a:accent1>
        <a:srgbClr val="F84CBC"/>
      </a:accent1>
      <a:accent2>
        <a:srgbClr val="0563C1"/>
      </a:accent2>
      <a:accent3>
        <a:srgbClr val="24356E"/>
      </a:accent3>
      <a:accent4>
        <a:srgbClr val="40BAAE"/>
      </a:accent4>
      <a:accent5>
        <a:srgbClr val="FFFFFF"/>
      </a:accent5>
      <a:accent6>
        <a:srgbClr val="FFFFFF"/>
      </a:accent6>
      <a:hlink>
        <a:srgbClr val="00B0F0"/>
      </a:hlink>
      <a:folHlink>
        <a:srgbClr val="F84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655BAA-07B0-4359-8854-F3429E9F50C4}" vid="{01AD1387-4B26-44ED-B948-FFD19DD2426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e Policy Institute Colour Palette">
    <a:dk1>
      <a:srgbClr val="092C50"/>
    </a:dk1>
    <a:lt1>
      <a:srgbClr val="E3E3E3"/>
    </a:lt1>
    <a:dk2>
      <a:srgbClr val="E4E4E2"/>
    </a:dk2>
    <a:lt2>
      <a:srgbClr val="E4E4E2"/>
    </a:lt2>
    <a:accent1>
      <a:srgbClr val="092C50"/>
    </a:accent1>
    <a:accent2>
      <a:srgbClr val="501491"/>
    </a:accent2>
    <a:accent3>
      <a:srgbClr val="00B9E1"/>
    </a:accent3>
    <a:accent4>
      <a:srgbClr val="C8E128"/>
    </a:accent4>
    <a:accent5>
      <a:srgbClr val="F4B90E"/>
    </a:accent5>
    <a:accent6>
      <a:srgbClr val="FF5E05"/>
    </a:accent6>
    <a:hlink>
      <a:srgbClr val="092C50"/>
    </a:hlink>
    <a:folHlink>
      <a:srgbClr val="092C50"/>
    </a:folHlink>
  </a:clrScheme>
  <a:fontScheme name="King's fonts">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Opinium_PPT_Template_Final</Template>
  <TotalTime>1693</TotalTime>
  <Words>3678</Words>
  <Application>Microsoft Office PowerPoint</Application>
  <PresentationFormat>Widescreen</PresentationFormat>
  <Paragraphs>380</Paragraphs>
  <Slides>67</Slides>
  <Notes>40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67</vt:i4>
      </vt:variant>
    </vt:vector>
  </HeadingPairs>
  <TitlesOfParts>
    <vt:vector size="85" baseType="lpstr">
      <vt:lpstr>Arial</vt:lpstr>
      <vt:lpstr>Arial </vt:lpstr>
      <vt:lpstr>Arial Regular</vt:lpstr>
      <vt:lpstr>Calibri</vt:lpstr>
      <vt:lpstr>Century Gothic</vt:lpstr>
      <vt:lpstr>Century Gothic bold</vt:lpstr>
      <vt:lpstr>Century Gothic bold</vt:lpstr>
      <vt:lpstr>Helvetica Neue Light</vt:lpstr>
      <vt:lpstr>KingsBureauGrot FiveOne</vt:lpstr>
      <vt:lpstr>KingsBureauGrot ThreeSeven</vt:lpstr>
      <vt:lpstr>Symbol</vt:lpstr>
      <vt:lpstr>Opinium Hero Title</vt:lpstr>
      <vt:lpstr>1_Opinium Light Blue</vt:lpstr>
      <vt:lpstr>2_Opinium Pink</vt:lpstr>
      <vt:lpstr>Opinium Pink</vt:lpstr>
      <vt:lpstr>Opinium mid blue</vt:lpstr>
      <vt:lpstr>1_Opinium teal</vt:lpstr>
      <vt:lpstr>2_Opinium navy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APPG on Inclusive Growth</vt:lpstr>
      <vt:lpstr>Public perceptions of wealth </vt:lpstr>
      <vt:lpstr>The public think the wealth gap is too big</vt:lpstr>
      <vt:lpstr>….and  getting bigger</vt:lpstr>
      <vt:lpstr>Three fifths want to see the wealth gap reduced </vt:lpstr>
      <vt:lpstr>Global inequality is also perceived to be growing </vt:lpstr>
      <vt:lpstr>The public are most worried about the control of the super-rich if global inequality were to rise </vt:lpstr>
      <vt:lpstr>The super rich are considered more powerful than national governments</vt:lpstr>
      <vt:lpstr>And the public expect the super-rich to still hold the most power in 2030 </vt:lpstr>
      <vt:lpstr>The public have mixed views on why the richest in society are wealthy</vt:lpstr>
      <vt:lpstr>When asked more specifically, family background is considered the most important determinant for wealth</vt:lpstr>
      <vt:lpstr>Solutions for reducing inequality </vt:lpstr>
      <vt:lpstr>We tested measures across seven broad areas </vt:lpstr>
      <vt:lpstr>The public do not see a clear-cut solution to tackling wealth inequality </vt:lpstr>
      <vt:lpstr>Reducing tax avoidance scores highest on support and credibility</vt:lpstr>
      <vt:lpstr>Reducing tax avoidance is also seen as the tax measure that would work best to reduce inequality </vt:lpstr>
      <vt:lpstr>Ensuring benefits are high enough for those with ill health has the highest level of support, and scores one of the highest on credibility too </vt:lpstr>
      <vt:lpstr>UBI ranks highest on working the best, despite lower levels of support</vt:lpstr>
      <vt:lpstr>The clear-cut winners</vt:lpstr>
      <vt:lpstr>Strong performers</vt:lpstr>
      <vt:lpstr>A mixed picture </vt:lpstr>
      <vt:lpstr> 4 key take outs </vt:lpstr>
      <vt:lpstr>Towards the Manifestos:  Common ground?</vt:lpstr>
      <vt:lpstr>PowerPoint Presentation</vt:lpstr>
      <vt:lpstr>PowerPoint Presentation</vt:lpstr>
      <vt:lpstr>There are two or three dividing lines on many solutions: age, politics and mindset…  BUT big picture is significant consistency, with a few exceptions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Glendinning</dc:creator>
  <cp:lastModifiedBy>COYLE, Olivia</cp:lastModifiedBy>
  <cp:revision>13</cp:revision>
  <cp:lastPrinted>2018-05-31T16:51:19Z</cp:lastPrinted>
  <dcterms:created xsi:type="dcterms:W3CDTF">2021-10-28T08:47:38Z</dcterms:created>
  <dcterms:modified xsi:type="dcterms:W3CDTF">2023-07-10T11:47:06Z</dcterms:modified>
</cp:coreProperties>
</file>